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54" r:id="rId1"/>
  </p:sldMasterIdLst>
  <p:notesMasterIdLst>
    <p:notesMasterId r:id="rId16"/>
  </p:notesMasterIdLst>
  <p:sldIdLst>
    <p:sldId id="273" r:id="rId2"/>
    <p:sldId id="413" r:id="rId3"/>
    <p:sldId id="424" r:id="rId4"/>
    <p:sldId id="415" r:id="rId5"/>
    <p:sldId id="414" r:id="rId6"/>
    <p:sldId id="426" r:id="rId7"/>
    <p:sldId id="445" r:id="rId8"/>
    <p:sldId id="449" r:id="rId9"/>
    <p:sldId id="452" r:id="rId10"/>
    <p:sldId id="447" r:id="rId11"/>
    <p:sldId id="432" r:id="rId12"/>
    <p:sldId id="399" r:id="rId13"/>
    <p:sldId id="421" r:id="rId14"/>
    <p:sldId id="306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A51AF2"/>
    <a:srgbClr val="0066FF"/>
    <a:srgbClr val="FED6D7"/>
    <a:srgbClr val="00FFFF"/>
    <a:srgbClr val="77E0F9"/>
    <a:srgbClr val="DDAFF1"/>
    <a:srgbClr val="E7CFE4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092" autoAdjust="0"/>
  </p:normalViewPr>
  <p:slideViewPr>
    <p:cSldViewPr showGuides="1">
      <p:cViewPr varScale="1">
        <p:scale>
          <a:sx n="116" d="100"/>
          <a:sy n="116" d="100"/>
        </p:scale>
        <p:origin x="6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0.11836564151454163"/>
                  <c:y val="0.306606852927651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5"/>
              <c:layout>
                <c:manualLayout>
                  <c:x val="-0.19581464872944693"/>
                  <c:y val="8.621371524030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9297458893871"/>
                      <c:h val="4.4100119189511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1F4-4EAD-93C5-69DA076AD026}"/>
                </c:ext>
              </c:extLst>
            </c:dLbl>
            <c:dLbl>
              <c:idx val="7"/>
              <c:layout>
                <c:manualLayout>
                  <c:x val="8.7447359438814543E-2"/>
                  <c:y val="2.6219252390828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6.394218659887245E-2"/>
                  <c:y val="2.8312107589650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Лист1!$D$8:$D$16</c:f>
              <c:strCache>
                <c:ptCount val="9"/>
                <c:pt idx="0">
                  <c:v>НДФЛ</c:v>
                </c:pt>
                <c:pt idx="1">
                  <c:v>УСНО</c:v>
                </c:pt>
                <c:pt idx="2">
                  <c:v>Патент </c:v>
                </c:pt>
                <c:pt idx="3">
                  <c:v>Доходы от исп.им-ва</c:v>
                </c:pt>
                <c:pt idx="4">
                  <c:v>ПЗНВ</c:v>
                </c:pt>
                <c:pt idx="5">
                  <c:v>Доходы от ПУ и КЗ</c:v>
                </c:pt>
                <c:pt idx="6">
                  <c:v>Штрафы</c:v>
                </c:pt>
                <c:pt idx="7">
                  <c:v>Доходы от продажи</c:v>
                </c:pt>
                <c:pt idx="8">
                  <c:v>Прочие</c:v>
                </c:pt>
              </c:strCache>
            </c:strRef>
          </c:cat>
          <c:val>
            <c:numRef>
              <c:f>Лист1!$E$8:$E$16</c:f>
              <c:numCache>
                <c:formatCode>#\ ##0.0</c:formatCode>
                <c:ptCount val="9"/>
                <c:pt idx="0">
                  <c:v>504857.8</c:v>
                </c:pt>
                <c:pt idx="1">
                  <c:v>101977.5</c:v>
                </c:pt>
                <c:pt idx="2">
                  <c:v>14128.5</c:v>
                </c:pt>
                <c:pt idx="3">
                  <c:v>21141.599999999999</c:v>
                </c:pt>
                <c:pt idx="4">
                  <c:v>105472.1</c:v>
                </c:pt>
                <c:pt idx="5">
                  <c:v>71817.600000000006</c:v>
                </c:pt>
                <c:pt idx="6">
                  <c:v>3463.3</c:v>
                </c:pt>
                <c:pt idx="7">
                  <c:v>119260.6</c:v>
                </c:pt>
                <c:pt idx="8">
                  <c:v>15346.1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 smtClean="0"/>
              <a:t>Исполнение расходной части бюджета в 2021 и 2022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2232817.2000000002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3065420.4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29099516919E-3"/>
          <c:y val="3.7306734201816079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0.18110254628006181"/>
                  <c:y val="9.4330925689864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2 273 587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-0.15871678909799852"/>
                  <c:y val="-0.1362990776044653"/>
                </c:manualLayout>
              </c:layout>
              <c:tx>
                <c:rich>
                  <a:bodyPr/>
                  <a:lstStyle/>
                  <a:p>
                    <a:pPr>
                      <a:defRPr sz="2400" b="1" i="0" baseline="0">
                        <a:solidFill>
                          <a:srgbClr val="0033CC"/>
                        </a:solidFill>
                      </a:defRPr>
                    </a:pPr>
                    <a:r>
                      <a:rPr lang="en-US" sz="2400" baseline="0" dirty="0" smtClean="0">
                        <a:solidFill>
                          <a:srgbClr val="CC0000"/>
                        </a:solidFill>
                      </a:rPr>
                      <a:t>34 702</a:t>
                    </a:r>
                    <a:endParaRPr lang="en-US" sz="2400" baseline="0" dirty="0">
                      <a:solidFill>
                        <a:srgbClr val="CC00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30517528430941615"/>
                  <c:y val="-0.123503811400387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FFFF00"/>
                        </a:solidFill>
                      </a:rPr>
                      <a:t>34 938</a:t>
                    </a:r>
                    <a:endParaRPr lang="en-US" sz="2400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624373637417"/>
                      <c:h val="6.1025237508777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0.38400120267170884"/>
                  <c:y val="4.018554988951701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baseline="0">
                        <a:solidFill>
                          <a:srgbClr val="0033CC"/>
                        </a:solidFill>
                      </a:defRPr>
                    </a:pPr>
                    <a:r>
                      <a:rPr lang="en-US" sz="2400" baseline="0" dirty="0" smtClean="0">
                        <a:solidFill>
                          <a:srgbClr val="A51AF2"/>
                        </a:solidFill>
                      </a:rPr>
                      <a:t>64 087</a:t>
                    </a:r>
                    <a:endParaRPr lang="en-US" sz="2400" baseline="0" dirty="0">
                      <a:solidFill>
                        <a:srgbClr val="A51AF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33852060732604"/>
                      <c:h val="4.5460910831082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2273587.2999999998</c:v>
                </c:pt>
                <c:pt idx="1">
                  <c:v>34701.5</c:v>
                </c:pt>
                <c:pt idx="2">
                  <c:v>34938.1</c:v>
                </c:pt>
                <c:pt idx="3">
                  <c:v>64086.9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92876107327926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0.20106206727773052"/>
                  <c:y val="0.11539448648675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6"/>
              <c:layout>
                <c:manualLayout>
                  <c:x val="-0.14539883725231853"/>
                  <c:y val="-0.10721178917216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8"/>
              <c:layout>
                <c:manualLayout>
                  <c:x val="-2.8896471063632405E-2"/>
                  <c:y val="-9.032130166718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Зар. плата с начислениями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Капитальные вложения</c:v>
                </c:pt>
                <c:pt idx="4">
                  <c:v>продукты питания</c:v>
                </c:pt>
                <c:pt idx="5">
                  <c:v>Содержание имущества</c:v>
                </c:pt>
                <c:pt idx="6">
                  <c:v>прочие работы, услуги</c:v>
                </c:pt>
                <c:pt idx="7">
                  <c:v>прочие расходы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1606.8</c:v>
                </c:pt>
                <c:pt idx="1">
                  <c:v>103.2</c:v>
                </c:pt>
                <c:pt idx="2">
                  <c:v>86.9</c:v>
                </c:pt>
                <c:pt idx="3">
                  <c:v>578.20000000000005</c:v>
                </c:pt>
                <c:pt idx="4">
                  <c:v>173.1</c:v>
                </c:pt>
                <c:pt idx="5">
                  <c:v>256.3</c:v>
                </c:pt>
                <c:pt idx="6">
                  <c:v>56.6</c:v>
                </c:pt>
                <c:pt idx="7">
                  <c:v>98</c:v>
                </c:pt>
                <c:pt idx="8">
                  <c:v>106.3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b"/>
      <c:layout/>
      <c:overlay val="0"/>
      <c:txPr>
        <a:bodyPr anchor="b" anchorCtr="1"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2 165 </a:t>
          </a:r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569,0</a:t>
          </a:r>
        </a:p>
        <a:p>
          <a:r>
            <a:rPr lang="ru-RU" sz="2400" b="1" i="0" baseline="0" dirty="0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+653 671,5</a:t>
          </a:r>
          <a:endParaRPr lang="ru-RU" sz="2400" b="1" i="0" baseline="0" dirty="0">
            <a:solidFill>
              <a:srgbClr val="FF0000"/>
            </a:solidFill>
            <a:latin typeface="Tahoma" pitchFamily="34" charset="0"/>
            <a:cs typeface="Times New Roman" pitchFamily="18" charset="0"/>
          </a:endParaRP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1800" b="1" i="1" baseline="0" dirty="0" smtClean="0">
              <a:latin typeface="Times New Roman" pitchFamily="18" charset="0"/>
              <a:cs typeface="Times New Roman" pitchFamily="18" charset="0"/>
            </a:rPr>
            <a:t>834 </a:t>
          </a:r>
          <a:r>
            <a:rPr lang="ru-RU" sz="1800" b="1" i="1" baseline="0" dirty="0" smtClean="0">
              <a:latin typeface="Times New Roman" pitchFamily="18" charset="0"/>
              <a:cs typeface="Times New Roman" pitchFamily="18" charset="0"/>
            </a:rPr>
            <a:t>794,8</a:t>
          </a:r>
        </a:p>
        <a:p>
          <a:pPr algn="ctr"/>
          <a:r>
            <a:rPr lang="ru-RU" sz="1800" b="1" i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+470 240,1</a:t>
          </a: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1 267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299,7</a:t>
          </a:r>
        </a:p>
        <a:p>
          <a:pPr algn="ctr"/>
          <a:r>
            <a:rPr lang="ru-RU" sz="1800" b="1" i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+166 804,7</a:t>
          </a:r>
          <a:endParaRPr lang="ru-RU" sz="1800" b="1" i="1" baseline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4 </a:t>
          </a:r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361,0</a:t>
          </a:r>
        </a:p>
        <a:p>
          <a:r>
            <a:rPr lang="ru-RU" sz="2400" b="1" i="0" baseline="0" dirty="0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+634,9</a:t>
          </a:r>
          <a:endParaRPr lang="ru-RU" sz="2400" b="1" i="0" baseline="0" dirty="0">
            <a:solidFill>
              <a:srgbClr val="FF0000"/>
            </a:solidFill>
            <a:latin typeface="Tahoma" pitchFamily="34" charset="0"/>
            <a:cs typeface="Times New Roman" pitchFamily="18" charset="0"/>
          </a:endParaRP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474,5</a:t>
          </a:r>
        </a:p>
        <a:p>
          <a:pPr algn="ctr"/>
          <a:r>
            <a: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+16 626,7</a:t>
          </a:r>
          <a:endParaRPr lang="ru-RU" sz="18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9D045A-BF5E-43BD-BB50-1A3E67792023}" type="pres">
      <dgm:prSet presAssocID="{D0BFB197-F213-4B50-B0C2-A7C8BB2EF608}" presName="rootComposite1" presStyleCnt="0"/>
      <dgm:spPr/>
      <dgm:t>
        <a:bodyPr/>
        <a:lstStyle/>
        <a:p>
          <a:endParaRPr lang="ru-RU"/>
        </a:p>
      </dgm:t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856C0FE-5912-4D06-821A-763111586432}" type="pres">
      <dgm:prSet presAssocID="{D0BFB197-F213-4B50-B0C2-A7C8BB2EF608}" presName="titleText1" presStyleLbl="fgAcc0" presStyleIdx="0" presStyleCnt="2" custScaleX="94502" custScaleY="189797" custLinFactX="196266" custLinFactY="629512" custLinFactNeighborX="2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6267A14-F406-40A3-973D-A260E53C6E51}" type="pres">
      <dgm:prSet presAssocID="{D0BFB197-F213-4B50-B0C2-A7C8BB2EF608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E374506-40C5-4B98-B86B-1EB0AFFB9D63}" type="pres">
      <dgm:prSet presAssocID="{D0BFB197-F213-4B50-B0C2-A7C8BB2EF608}" presName="hierChild2" presStyleCnt="0"/>
      <dgm:spPr/>
      <dgm:t>
        <a:bodyPr/>
        <a:lstStyle/>
        <a:p>
          <a:endParaRPr lang="ru-RU"/>
        </a:p>
      </dgm:t>
    </dgm:pt>
    <dgm:pt modelId="{52FCED6F-DB8E-40E6-B074-A44B27DF2928}" type="pres">
      <dgm:prSet presAssocID="{D0BFB197-F213-4B50-B0C2-A7C8BB2EF608}" presName="hierChild3" presStyleCnt="0"/>
      <dgm:spPr/>
      <dgm:t>
        <a:bodyPr/>
        <a:lstStyle/>
        <a:p>
          <a:endParaRPr lang="ru-RU"/>
        </a:p>
      </dgm:t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26DD53-86FA-431E-90D2-F6DAB37D6C83}" type="pres">
      <dgm:prSet presAssocID="{64374489-0A9B-4341-87D0-D08AEA23589D}" presName="rootComposite1" presStyleCnt="0"/>
      <dgm:spPr/>
      <dgm:t>
        <a:bodyPr/>
        <a:lstStyle/>
        <a:p>
          <a:endParaRPr lang="ru-RU"/>
        </a:p>
      </dgm:t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4CED014-9571-457B-B0CA-F228C93F54DD}" type="pres">
      <dgm:prSet presAssocID="{64374489-0A9B-4341-87D0-D08AEA23589D}" presName="rootConnector1" presStyleLbl="node1" presStyleIdx="0" presStyleCnt="3"/>
      <dgm:spPr/>
      <dgm:t>
        <a:bodyPr/>
        <a:lstStyle/>
        <a:p>
          <a:endParaRPr lang="ru-RU"/>
        </a:p>
      </dgm:t>
    </dgm:pt>
    <dgm:pt modelId="{B73ED953-0AA4-40EE-B671-15D36037371A}" type="pres">
      <dgm:prSet presAssocID="{64374489-0A9B-4341-87D0-D08AEA23589D}" presName="hierChild2" presStyleCnt="0"/>
      <dgm:spPr/>
      <dgm:t>
        <a:bodyPr/>
        <a:lstStyle/>
        <a:p>
          <a:endParaRPr lang="ru-RU"/>
        </a:p>
      </dgm:t>
    </dgm:pt>
    <dgm:pt modelId="{52EAF46D-3A24-44B7-98DB-19EE5603DF70}" type="pres">
      <dgm:prSet presAssocID="{9B38CE89-031E-4DE9-A129-50101928CF1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966E82F-F130-4583-85C6-7855F92B1C34}" type="pres">
      <dgm:prSet presAssocID="{90C60F1A-8B8E-4130-B4D9-DC55FD923C74}" presName="rootComposite" presStyleCnt="0"/>
      <dgm:spPr/>
      <dgm:t>
        <a:bodyPr/>
        <a:lstStyle/>
        <a:p>
          <a:endParaRPr lang="ru-RU"/>
        </a:p>
      </dgm:t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4822B4D-F6E0-470C-AF29-61308333CE7C}" type="pres">
      <dgm:prSet presAssocID="{90C60F1A-8B8E-4130-B4D9-DC55FD923C74}" presName="titleText2" presStyleLbl="fgAcc1" presStyleIdx="0" presStyleCnt="3" custLinFactNeighborX="-78361" custLinFactNeighborY="-663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BB8490-3B11-4427-B4D5-FF0567E6FE83}" type="pres">
      <dgm:prSet presAssocID="{90C60F1A-8B8E-4130-B4D9-DC55FD923C74}" presName="rootConnector" presStyleLbl="node2" presStyleIdx="0" presStyleCnt="0"/>
      <dgm:spPr/>
      <dgm:t>
        <a:bodyPr/>
        <a:lstStyle/>
        <a:p>
          <a:endParaRPr lang="ru-RU"/>
        </a:p>
      </dgm:t>
    </dgm:pt>
    <dgm:pt modelId="{0D64F901-A765-427D-BC5C-AD7C44FAAFBB}" type="pres">
      <dgm:prSet presAssocID="{90C60F1A-8B8E-4130-B4D9-DC55FD923C74}" presName="hierChild4" presStyleCnt="0"/>
      <dgm:spPr/>
      <dgm:t>
        <a:bodyPr/>
        <a:lstStyle/>
        <a:p>
          <a:endParaRPr lang="ru-RU"/>
        </a:p>
      </dgm:t>
    </dgm:pt>
    <dgm:pt modelId="{40EEC931-3912-43E1-B4E6-CF7E8396F0FE}" type="pres">
      <dgm:prSet presAssocID="{90C60F1A-8B8E-4130-B4D9-DC55FD923C74}" presName="hierChild5" presStyleCnt="0"/>
      <dgm:spPr/>
      <dgm:t>
        <a:bodyPr/>
        <a:lstStyle/>
        <a:p>
          <a:endParaRPr lang="ru-RU"/>
        </a:p>
      </dgm:t>
    </dgm:pt>
    <dgm:pt modelId="{E1BDBFED-BE63-470F-B691-18500ACE876E}" type="pres">
      <dgm:prSet presAssocID="{7DF48064-BC36-4735-AE10-8828F77966F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E9619A-0A84-4848-9565-AC6FE84EE11C}" type="pres">
      <dgm:prSet presAssocID="{570136DE-1BE5-4828-8733-777E9A8229E4}" presName="rootComposite" presStyleCnt="0"/>
      <dgm:spPr/>
      <dgm:t>
        <a:bodyPr/>
        <a:lstStyle/>
        <a:p>
          <a:endParaRPr lang="ru-RU"/>
        </a:p>
      </dgm:t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FF38B16-94CE-4BD1-BCF1-75B8A75A3C83}" type="pres">
      <dgm:prSet presAssocID="{570136DE-1BE5-4828-8733-777E9A8229E4}" presName="titleText2" presStyleLbl="fgAcc1" presStyleIdx="1" presStyleCnt="3" custScaleX="126714" custScaleY="226316" custLinFactX="-338" custLinFactNeighborX="-100000" custLinFactNeighborY="-683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64BA35-126C-428A-9B77-6EFBFAE4837F}" type="pres">
      <dgm:prSet presAssocID="{570136DE-1BE5-4828-8733-777E9A8229E4}" presName="rootConnector" presStyleLbl="node2" presStyleIdx="0" presStyleCnt="0"/>
      <dgm:spPr/>
      <dgm:t>
        <a:bodyPr/>
        <a:lstStyle/>
        <a:p>
          <a:endParaRPr lang="ru-RU"/>
        </a:p>
      </dgm:t>
    </dgm:pt>
    <dgm:pt modelId="{7B39B296-7BC3-43A1-A44E-210F02720697}" type="pres">
      <dgm:prSet presAssocID="{570136DE-1BE5-4828-8733-777E9A8229E4}" presName="hierChild4" presStyleCnt="0"/>
      <dgm:spPr/>
      <dgm:t>
        <a:bodyPr/>
        <a:lstStyle/>
        <a:p>
          <a:endParaRPr lang="ru-RU"/>
        </a:p>
      </dgm:t>
    </dgm:pt>
    <dgm:pt modelId="{EC1C5BA8-C55C-4EAE-873E-D7E83DED0859}" type="pres">
      <dgm:prSet presAssocID="{570136DE-1BE5-4828-8733-777E9A8229E4}" presName="hierChild5" presStyleCnt="0"/>
      <dgm:spPr/>
      <dgm:t>
        <a:bodyPr/>
        <a:lstStyle/>
        <a:p>
          <a:endParaRPr lang="ru-RU"/>
        </a:p>
      </dgm:t>
    </dgm:pt>
    <dgm:pt modelId="{5B42A9D7-53DD-41C5-AE79-37BC0EB424A4}" type="pres">
      <dgm:prSet presAssocID="{13C15BBF-EB27-4C13-BD8F-7277B7F6D52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D77DD6D-AC7F-4F31-9D7A-267726ECDE53}" type="pres">
      <dgm:prSet presAssocID="{29AF8B0A-29C4-44A4-ADD2-CE3E4D83583B}" presName="rootComposite" presStyleCnt="0"/>
      <dgm:spPr/>
      <dgm:t>
        <a:bodyPr/>
        <a:lstStyle/>
        <a:p>
          <a:endParaRPr lang="ru-RU"/>
        </a:p>
      </dgm:t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83CD43B-8104-4180-B97C-5727F86D168C}" type="pres">
      <dgm:prSet presAssocID="{29AF8B0A-29C4-44A4-ADD2-CE3E4D83583B}" presName="titleText2" presStyleLbl="fgAcc1" presStyleIdx="2" presStyleCnt="3" custScaleX="133144" custScaleY="246120" custLinFactX="-20698" custLinFactNeighborX="-100000" custLinFactNeighborY="-651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1D3A6F-F507-47C9-9C0B-ED38ACAC4E66}" type="pres">
      <dgm:prSet presAssocID="{29AF8B0A-29C4-44A4-ADD2-CE3E4D83583B}" presName="rootConnector" presStyleLbl="node2" presStyleIdx="0" presStyleCnt="0"/>
      <dgm:spPr/>
      <dgm:t>
        <a:bodyPr/>
        <a:lstStyle/>
        <a:p>
          <a:endParaRPr lang="ru-RU"/>
        </a:p>
      </dgm:t>
    </dgm:pt>
    <dgm:pt modelId="{23FFE797-C643-4FA0-902C-B4764C17DF24}" type="pres">
      <dgm:prSet presAssocID="{29AF8B0A-29C4-44A4-ADD2-CE3E4D83583B}" presName="hierChild4" presStyleCnt="0"/>
      <dgm:spPr/>
      <dgm:t>
        <a:bodyPr/>
        <a:lstStyle/>
        <a:p>
          <a:endParaRPr lang="ru-RU"/>
        </a:p>
      </dgm:t>
    </dgm:pt>
    <dgm:pt modelId="{9592862C-C343-41DC-BDD0-8E08A32EBAC3}" type="pres">
      <dgm:prSet presAssocID="{29AF8B0A-29C4-44A4-ADD2-CE3E4D83583B}" presName="hierChild5" presStyleCnt="0"/>
      <dgm:spPr/>
      <dgm:t>
        <a:bodyPr/>
        <a:lstStyle/>
        <a:p>
          <a:endParaRPr lang="ru-RU"/>
        </a:p>
      </dgm:t>
    </dgm:pt>
    <dgm:pt modelId="{96B729CE-66CE-4C20-B2C4-1EB3BA746093}" type="pres">
      <dgm:prSet presAssocID="{64374489-0A9B-4341-87D0-D08AEA23589D}" presName="hierChild3" presStyleCnt="0"/>
      <dgm:spPr/>
      <dgm:t>
        <a:bodyPr/>
        <a:lstStyle/>
        <a:p>
          <a:endParaRPr lang="ru-RU"/>
        </a:p>
      </dgm:t>
    </dgm:pt>
    <dgm:pt modelId="{4C81AD93-529F-43AE-9164-81E0207D0C26}" type="pres">
      <dgm:prSet presAssocID="{20B11657-D709-4970-9D69-CE8539C22012}" presName="Name96" presStyleLbl="parChTrans1D2" presStyleIdx="3" presStyleCnt="4"/>
      <dgm:spPr/>
      <dgm:t>
        <a:bodyPr/>
        <a:lstStyle/>
        <a:p>
          <a:endParaRPr lang="ru-RU"/>
        </a:p>
      </dgm:t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7D38EA-9163-495C-BB0B-D1BC14082327}" type="pres">
      <dgm:prSet presAssocID="{0AD8C08F-03BF-479C-AF2B-853894F00D85}" presName="rootComposite3" presStyleCnt="0"/>
      <dgm:spPr/>
      <dgm:t>
        <a:bodyPr/>
        <a:lstStyle/>
        <a:p>
          <a:endParaRPr lang="ru-RU"/>
        </a:p>
      </dgm:t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7C30C51-47A8-4C1C-BECC-F62DEC3194DD}" type="pres">
      <dgm:prSet presAssocID="{0AD8C08F-03BF-479C-AF2B-853894F00D8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50B7547-2BF1-4277-9DF9-B006CB87D5B1}" type="pres">
      <dgm:prSet presAssocID="{0AD8C08F-03BF-479C-AF2B-853894F00D85}" presName="hierChild6" presStyleCnt="0"/>
      <dgm:spPr/>
      <dgm:t>
        <a:bodyPr/>
        <a:lstStyle/>
        <a:p>
          <a:endParaRPr lang="ru-RU"/>
        </a:p>
      </dgm:t>
    </dgm:pt>
    <dgm:pt modelId="{26249A91-D877-42AE-8938-3B3D9F12A0DC}" type="pres">
      <dgm:prSet presAssocID="{0AD8C08F-03BF-479C-AF2B-853894F00D85}" presName="hierChild7" presStyleCnt="0"/>
      <dgm:spPr/>
      <dgm:t>
        <a:bodyPr/>
        <a:lstStyle/>
        <a:p>
          <a:endParaRPr lang="ru-RU"/>
        </a:p>
      </dgm:t>
    </dgm:pt>
  </dgm:ptLst>
  <dgm:cxnLst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3868642" y="1044102"/>
          <a:ext cx="721690" cy="150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690" y="150066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3868642" y="1044102"/>
          <a:ext cx="1721371" cy="29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86"/>
              </a:lnTo>
              <a:lnTo>
                <a:pt x="1721371" y="2741386"/>
              </a:lnTo>
              <a:lnTo>
                <a:pt x="1721371" y="295010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453104" y="1044102"/>
          <a:ext cx="415538" cy="2950107"/>
        </a:xfrm>
        <a:custGeom>
          <a:avLst/>
          <a:gdLst/>
          <a:ahLst/>
          <a:cxnLst/>
          <a:rect l="0" t="0" r="0" b="0"/>
          <a:pathLst>
            <a:path>
              <a:moveTo>
                <a:pt x="415538" y="0"/>
              </a:moveTo>
              <a:lnTo>
                <a:pt x="415538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426777" y="1044102"/>
          <a:ext cx="2441865" cy="2950107"/>
        </a:xfrm>
        <a:custGeom>
          <a:avLst/>
          <a:gdLst/>
          <a:ahLst/>
          <a:cxnLst/>
          <a:rect l="0" t="0" r="0" b="0"/>
          <a:pathLst>
            <a:path>
              <a:moveTo>
                <a:pt x="2441865" y="0"/>
              </a:moveTo>
              <a:lnTo>
                <a:pt x="2441865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656599" y="3596799"/>
          <a:ext cx="1584532" cy="646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599" y="3596799"/>
        <a:ext cx="1584532" cy="646264"/>
      </dsp:txXfrm>
    </dsp:sp>
    <dsp:sp modelId="{5856C0FE-5912-4D06-821A-763111586432}">
      <dsp:nvSpPr>
        <dsp:cNvPr id="0" name=""/>
        <dsp:cNvSpPr/>
      </dsp:nvSpPr>
      <dsp:spPr>
        <a:xfrm>
          <a:off x="6760978" y="4404835"/>
          <a:ext cx="1469430" cy="565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474,5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+16 626,7</a:t>
          </a:r>
          <a:endParaRPr lang="ru-RU" sz="18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0978" y="4404835"/>
        <a:ext cx="1469430" cy="565924"/>
      </dsp:txXfrm>
    </dsp:sp>
    <dsp:sp modelId="{CBF4062B-2DED-4EC2-8601-24FD490FEA0B}">
      <dsp:nvSpPr>
        <dsp:cNvPr id="0" name=""/>
        <dsp:cNvSpPr/>
      </dsp:nvSpPr>
      <dsp:spPr>
        <a:xfrm>
          <a:off x="1472908" y="0"/>
          <a:ext cx="4791468" cy="1044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174602" y="152905"/>
        <a:ext cx="3388080" cy="738292"/>
      </dsp:txXfrm>
    </dsp:sp>
    <dsp:sp modelId="{30ACCF20-27D3-4956-9235-0AC2F1A615CE}">
      <dsp:nvSpPr>
        <dsp:cNvPr id="0" name=""/>
        <dsp:cNvSpPr/>
      </dsp:nvSpPr>
      <dsp:spPr>
        <a:xfrm>
          <a:off x="6140770" y="2210"/>
          <a:ext cx="2429888" cy="1378939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4 </a:t>
          </a: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361,0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+634,9</a:t>
          </a:r>
          <a:endParaRPr lang="ru-RU" sz="2400" b="1" i="0" kern="1200" baseline="0" dirty="0">
            <a:solidFill>
              <a:srgbClr val="FF0000"/>
            </a:solidFill>
            <a:latin typeface="Tahoma" pitchFamily="34" charset="0"/>
            <a:cs typeface="Times New Roman" pitchFamily="18" charset="0"/>
          </a:endParaRPr>
        </a:p>
      </dsp:txBody>
      <dsp:txXfrm>
        <a:off x="6485505" y="346945"/>
        <a:ext cx="2085153" cy="689469"/>
      </dsp:txXfrm>
    </dsp:sp>
    <dsp:sp modelId="{59816381-424F-479C-82FF-CDD16BF81213}">
      <dsp:nvSpPr>
        <dsp:cNvPr id="0" name=""/>
        <dsp:cNvSpPr/>
      </dsp:nvSpPr>
      <dsp:spPr>
        <a:xfrm>
          <a:off x="562932" y="3994209"/>
          <a:ext cx="1727688" cy="57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62932" y="3994209"/>
        <a:ext cx="1727688" cy="578629"/>
      </dsp:txXfrm>
    </dsp:sp>
    <dsp:sp modelId="{F4822B4D-F6E0-470C-AF29-61308333CE7C}">
      <dsp:nvSpPr>
        <dsp:cNvPr id="0" name=""/>
        <dsp:cNvSpPr/>
      </dsp:nvSpPr>
      <dsp:spPr>
        <a:xfrm>
          <a:off x="603016" y="4724208"/>
          <a:ext cx="1554919" cy="298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016" y="4724208"/>
        <a:ext cx="1554919" cy="298173"/>
      </dsp:txXfrm>
    </dsp:sp>
    <dsp:sp modelId="{CFC4F7E7-44AC-4831-9A1C-FDC9B7AE0141}">
      <dsp:nvSpPr>
        <dsp:cNvPr id="0" name=""/>
        <dsp:cNvSpPr/>
      </dsp:nvSpPr>
      <dsp:spPr>
        <a:xfrm>
          <a:off x="2690960" y="3994209"/>
          <a:ext cx="1524287" cy="659726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90960" y="3994209"/>
        <a:ext cx="1524287" cy="659726"/>
      </dsp:txXfrm>
    </dsp:sp>
    <dsp:sp modelId="{BFF38B16-94CE-4BD1-BCF1-75B8A75A3C83}">
      <dsp:nvSpPr>
        <dsp:cNvPr id="0" name=""/>
        <dsp:cNvSpPr/>
      </dsp:nvSpPr>
      <dsp:spPr>
        <a:xfrm>
          <a:off x="2269801" y="4570273"/>
          <a:ext cx="1970301" cy="674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latin typeface="Times New Roman" pitchFamily="18" charset="0"/>
              <a:cs typeface="Times New Roman" pitchFamily="18" charset="0"/>
            </a:rPr>
            <a:t>834 </a:t>
          </a:r>
          <a:r>
            <a:rPr lang="ru-RU" sz="1800" b="1" i="1" kern="1200" baseline="0" dirty="0" smtClean="0">
              <a:latin typeface="Times New Roman" pitchFamily="18" charset="0"/>
              <a:cs typeface="Times New Roman" pitchFamily="18" charset="0"/>
            </a:rPr>
            <a:t>794,8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+470 240,1</a:t>
          </a:r>
        </a:p>
      </dsp:txBody>
      <dsp:txXfrm>
        <a:off x="2269801" y="4570273"/>
        <a:ext cx="1970301" cy="674814"/>
      </dsp:txXfrm>
    </dsp:sp>
    <dsp:sp modelId="{6B41CE25-869A-4800-A667-4C93C6A34C0E}">
      <dsp:nvSpPr>
        <dsp:cNvPr id="0" name=""/>
        <dsp:cNvSpPr/>
      </dsp:nvSpPr>
      <dsp:spPr>
        <a:xfrm>
          <a:off x="4830513" y="3994209"/>
          <a:ext cx="1519001" cy="652481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830513" y="3994209"/>
        <a:ext cx="1519001" cy="652481"/>
      </dsp:txXfrm>
    </dsp:sp>
    <dsp:sp modelId="{683CD43B-8104-4180-B97C-5727F86D168C}">
      <dsp:nvSpPr>
        <dsp:cNvPr id="0" name=""/>
        <dsp:cNvSpPr/>
      </dsp:nvSpPr>
      <dsp:spPr>
        <a:xfrm>
          <a:off x="4340964" y="4546747"/>
          <a:ext cx="2070282" cy="733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1 267 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299,7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+166 804,7</a:t>
          </a:r>
          <a:endParaRPr lang="ru-RU" sz="1800" b="1" i="1" kern="1200" baseline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0964" y="4546747"/>
        <a:ext cx="2070282" cy="733864"/>
      </dsp:txXfrm>
    </dsp:sp>
    <dsp:sp modelId="{37FB106B-7DF0-4BAE-A3F4-C3E82A201840}">
      <dsp:nvSpPr>
        <dsp:cNvPr id="0" name=""/>
        <dsp:cNvSpPr/>
      </dsp:nvSpPr>
      <dsp:spPr>
        <a:xfrm>
          <a:off x="811999" y="1810809"/>
          <a:ext cx="3778334" cy="1467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65323" y="2025780"/>
        <a:ext cx="2671686" cy="1037975"/>
      </dsp:txXfrm>
    </dsp:sp>
    <dsp:sp modelId="{9712C119-B891-413E-AABF-3644CC7D8A74}">
      <dsp:nvSpPr>
        <dsp:cNvPr id="0" name=""/>
        <dsp:cNvSpPr/>
      </dsp:nvSpPr>
      <dsp:spPr>
        <a:xfrm>
          <a:off x="4354549" y="1379036"/>
          <a:ext cx="2502845" cy="1611577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2 165 </a:t>
          </a: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569,0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+653 671,5</a:t>
          </a:r>
          <a:endParaRPr lang="ru-RU" sz="2400" b="1" i="0" kern="1200" baseline="0" dirty="0">
            <a:solidFill>
              <a:srgbClr val="FF0000"/>
            </a:solidFill>
            <a:latin typeface="Tahoma" pitchFamily="34" charset="0"/>
            <a:cs typeface="Times New Roman" pitchFamily="18" charset="0"/>
          </a:endParaRPr>
        </a:p>
      </dsp:txBody>
      <dsp:txXfrm>
        <a:off x="4757443" y="1781930"/>
        <a:ext cx="2099951" cy="8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0.18337</cdr:x>
      <cdr:y>0.30119</cdr:y>
    </cdr:from>
    <cdr:to>
      <cdr:x>0.45005</cdr:x>
      <cdr:y>0.75863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4457" y="1800194"/>
          <a:ext cx="2304318" cy="273408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2 407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314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 78,5% от объема расходов составляют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соц.сферы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1900"/>
            </a:lnSpc>
          </a:pP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+566 928,0</a:t>
          </a:r>
          <a:endParaRPr lang="ru-RU" sz="20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28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31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84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6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48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388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760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84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57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169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0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54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87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58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60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25.04.2023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15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  <p:sldLayoutId id="2147486568" r:id="rId14"/>
    <p:sldLayoutId id="2147486569" r:id="rId15"/>
    <p:sldLayoutId id="21474865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2022 год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Межбюджетные трансферты бюджетам поселений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Шелеховского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района в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2021-2022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годах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тыс. рублей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01896"/>
              </p:ext>
            </p:extLst>
          </p:nvPr>
        </p:nvGraphicFramePr>
        <p:xfrm>
          <a:off x="899592" y="1556792"/>
          <a:ext cx="7634808" cy="4428083"/>
        </p:xfrm>
        <a:graphic>
          <a:graphicData uri="http://schemas.openxmlformats.org/drawingml/2006/table">
            <a:tbl>
              <a:tblPr/>
              <a:tblGrid>
                <a:gridCol w="1658753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886183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925431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925431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925431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964362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578024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1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трансферта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2022/ 2021, 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91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Средства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местн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бюджета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912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уровня бюджетной обеспеченности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48 331,2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28 377,3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76 708,5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53 014,1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35 353,8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88 367,9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1095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МБТ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поддержку мер по обеспечению сбалансированности местных бюджетов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17 624,2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17 624,2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17 885,5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17 885,5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48 331,2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46 001,5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94 332,7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53 014,1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53 239,3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106 253,4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7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/>
              <a:t>Исполнение расходной части бюджета в 2022 году по направлениям экономического содержания,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158831"/>
              </p:ext>
            </p:extLst>
          </p:nvPr>
        </p:nvGraphicFramePr>
        <p:xfrm>
          <a:off x="179388" y="1412776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2022 год,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19267"/>
              </p:ext>
            </p:extLst>
          </p:nvPr>
        </p:nvGraphicFramePr>
        <p:xfrm>
          <a:off x="256348" y="836712"/>
          <a:ext cx="8856661" cy="547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2 263 798,6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2 185 851,9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7 386,0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7 271,2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112 524,0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110 935,9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2 494,5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2 396,6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70 203,9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64 086,9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28 101,5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27 703,8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301 374,3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297 235,0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25 740,1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24 461,2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364 725,9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334 870,4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3 176 348,8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3 054 812,9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Шелеховского района за 2022 год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0695177"/>
              </p:ext>
            </p:extLst>
          </p:nvPr>
        </p:nvGraphicFramePr>
        <p:xfrm>
          <a:off x="179388" y="1392238"/>
          <a:ext cx="8713092" cy="335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134 531,3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128 436,4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187 320,8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065 420,4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96,2 %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52 789,5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016,0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785225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доходной части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2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 за 2022 год, тыс. руб.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доходной части бюджета Шелеховского района за 2020 год, тыс. рублей</a:t>
            </a:r>
            <a: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8856551"/>
              </p:ext>
            </p:extLst>
          </p:nvPr>
        </p:nvGraphicFramePr>
        <p:xfrm>
          <a:off x="250824" y="1124744"/>
          <a:ext cx="8642352" cy="565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всего, в том числе: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134 531,3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128 436,4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неналоговые, из них: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945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971,0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957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465,1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953,1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681,8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017,9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783,3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188 560,3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170 971,3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доходной части бюджета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2021-2022 годы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2354212"/>
              </p:ext>
            </p:extLst>
          </p:nvPr>
        </p:nvGraphicFramePr>
        <p:xfrm>
          <a:off x="250825" y="836713"/>
          <a:ext cx="8642350" cy="582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2022/2021,%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2 285 893,9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3 128 436,4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136,9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+842 542,5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770 694,5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957 465,1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+186 770,6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549 058,7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635 681,8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+86 623,1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221 635,8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321 783,3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145,2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+100 147,5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1 515 199,4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2 170 971,3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+655 771,9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Шелеховского района за 2022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142317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айона (из других бюджетов бюджетной системы)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2022 году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,  в тыс. рублей</a:t>
            </a:r>
            <a:endParaRPr lang="ru-RU" alt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7016976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74177"/>
              </p:ext>
            </p:extLst>
          </p:nvPr>
        </p:nvGraphicFramePr>
        <p:xfrm>
          <a:off x="3059113" y="188913"/>
          <a:ext cx="5913437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целом увеличение расходов в 2022 году составило 37,3% или 832 603,2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2021 год – 2 232 817,2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2022 год –  3 065 420,4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/>
              <a:t>Расходы бюджета в 2021-2022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67201"/>
              </p:ext>
            </p:extLst>
          </p:nvPr>
        </p:nvGraphicFramePr>
        <p:xfrm>
          <a:off x="107950" y="908050"/>
          <a:ext cx="8928100" cy="6067756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2022/2021,%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167 170,3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202 308,3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13 386,3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13 454,3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5 269,2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4 240,4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108 365,8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311 508,4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287,5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10 136,3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2196084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1 698 619,7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2 273 587,3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36 828,2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34 701,5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31 855,0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34 938,1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73 082,6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64 086,9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10 205,5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94 332,7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106 253,4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2 232 817,2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3 065 420,4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259514" cy="64881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«Жилищно-коммунальное хозяйство» составили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311 508,4 тыс. рублей, в том числе: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1950358"/>
              </p:ext>
            </p:extLst>
          </p:nvPr>
        </p:nvGraphicFramePr>
        <p:xfrm>
          <a:off x="204118" y="1196752"/>
          <a:ext cx="8642350" cy="555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расходы,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73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проектно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– сметной документации для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cтроительства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водопроводных сетей  (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с.Введенщина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с.Баклаши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23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проектно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– сметной документации, проведение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- культурной экспертизы земельного участка для строительства водопроводных сетей д.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Олха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2 330,0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водопроводных сетей в д.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Олха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108 833,9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7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водопроводных сетей в с.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Баклаши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-с.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Введенщина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164 193,3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корректировки проектно-сметной документации и проведение инженерно-геологических изысканий по объекту: «Капитальный ремонт водовода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Шелехов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- Чистые Ключи»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1 170,0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46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восстановительных работ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5 067,3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5968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 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4 391,5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4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33546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Шелеховского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 на социальную сферу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14520</TotalTime>
  <Words>854</Words>
  <Application>Microsoft Office PowerPoint</Application>
  <PresentationFormat>Экран (4:3)</PresentationFormat>
  <Paragraphs>308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CG Omega</vt:lpstr>
      <vt:lpstr>Monotype Corsiva</vt:lpstr>
      <vt:lpstr>Tahoma</vt:lpstr>
      <vt:lpstr>Times New Roman</vt:lpstr>
      <vt:lpstr>Wingdings</vt:lpstr>
      <vt:lpstr>Wingdings 3</vt:lpstr>
      <vt:lpstr>Легкий дым</vt:lpstr>
      <vt:lpstr>Отчет об  исполнении  бюджета  Шелеховского  района за 2019 год</vt:lpstr>
      <vt:lpstr>Основные показатели исполнения доходной части  бюджета Шелеховского района за 2022 год, тыс. руб. Основные параметры исполнения доходной части бюджета Шелеховского района за 2020 год, тыс. рублей </vt:lpstr>
      <vt:lpstr>Динамика исполнения доходной части бюджета Шелеховского района за 2021-2022 годы   </vt:lpstr>
      <vt:lpstr>Налоговые и неналоговые доходы бюджета Шелеховского района за 2022 год, в тыс. рублей</vt:lpstr>
      <vt:lpstr>Презентация PowerPoint</vt:lpstr>
      <vt:lpstr>Презентация PowerPoint</vt:lpstr>
      <vt:lpstr>Расходы бюджета в 2021-2022 годах, тыс. руб.</vt:lpstr>
      <vt:lpstr>Расходы в сфере «Жилищно-коммунальное хозяйство» составили  311 508,4 тыс. рублей, в том числе:  </vt:lpstr>
      <vt:lpstr>Презентация PowerPoint</vt:lpstr>
      <vt:lpstr>Межбюджетные трансферты бюджетам поселений Шелеховского района в 2021-2022 годах тыс. рублей </vt:lpstr>
      <vt:lpstr> Исполнение расходной части бюджета в 2022 году по направлениям экономического содержания, млн. рублей</vt:lpstr>
      <vt:lpstr>Расходы на исполнение муниципальных программ за 2022 год, тыс. руб.</vt:lpstr>
      <vt:lpstr>Основные параметры исполнения бюджета Шелеховского района за 2022 год тыс. рублей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Иванова Ольга Анатольевна</cp:lastModifiedBy>
  <cp:revision>1172</cp:revision>
  <cp:lastPrinted>2020-05-07T06:58:53Z</cp:lastPrinted>
  <dcterms:created xsi:type="dcterms:W3CDTF">2006-07-06T13:04:56Z</dcterms:created>
  <dcterms:modified xsi:type="dcterms:W3CDTF">2023-04-25T08:53:42Z</dcterms:modified>
  <cp:contentStatus/>
</cp:coreProperties>
</file>