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54" r:id="rId1"/>
  </p:sldMasterIdLst>
  <p:notesMasterIdLst>
    <p:notesMasterId r:id="rId18"/>
  </p:notesMasterIdLst>
  <p:sldIdLst>
    <p:sldId id="273" r:id="rId2"/>
    <p:sldId id="413" r:id="rId3"/>
    <p:sldId id="424" r:id="rId4"/>
    <p:sldId id="442" r:id="rId5"/>
    <p:sldId id="415" r:id="rId6"/>
    <p:sldId id="414" r:id="rId7"/>
    <p:sldId id="426" r:id="rId8"/>
    <p:sldId id="445" r:id="rId9"/>
    <p:sldId id="449" r:id="rId10"/>
    <p:sldId id="447" r:id="rId11"/>
    <p:sldId id="439" r:id="rId12"/>
    <p:sldId id="432" r:id="rId13"/>
    <p:sldId id="399" r:id="rId14"/>
    <p:sldId id="440" r:id="rId15"/>
    <p:sldId id="421" r:id="rId16"/>
    <p:sldId id="306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6D7"/>
    <a:srgbClr val="00FFFF"/>
    <a:srgbClr val="77E0F9"/>
    <a:srgbClr val="DDAFF1"/>
    <a:srgbClr val="E7CFE4"/>
    <a:srgbClr val="A51AF2"/>
    <a:srgbClr val="CC0000"/>
    <a:srgbClr val="0066FF"/>
    <a:srgbClr val="0033CC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092" autoAdjust="0"/>
  </p:normalViewPr>
  <p:slideViewPr>
    <p:cSldViewPr showGuides="1">
      <p:cViewPr varScale="1">
        <p:scale>
          <a:sx n="116" d="100"/>
          <a:sy n="116" d="100"/>
        </p:scale>
        <p:origin x="6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explosion val="24"/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00FFFF"/>
              </a:solidFill>
              <a:ln>
                <a:solidFill>
                  <a:srgbClr val="77E0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7.2027823876275557E-2"/>
                  <c:y val="0.163579439340046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7"/>
              <c:layout>
                <c:manualLayout>
                  <c:x val="8.2246040458781415E-3"/>
                  <c:y val="1.4300212889258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6.394218659887245E-2"/>
                  <c:y val="2.83121075896502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numFmt formatCode="0.00%" sourceLinked="0"/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Лист1!$D$8:$D$10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Неналоговыедоходы (без ПУ и РП)</c:v>
                </c:pt>
              </c:strCache>
            </c:strRef>
          </c:cat>
          <c:val>
            <c:numRef>
              <c:f>Лист1!$E$8:$E$10</c:f>
              <c:numCache>
                <c:formatCode>#\ ##0.0</c:formatCode>
                <c:ptCount val="3"/>
                <c:pt idx="0">
                  <c:v>1515199.4</c:v>
                </c:pt>
                <c:pt idx="1">
                  <c:v>549058.69999999995</c:v>
                </c:pt>
                <c:pt idx="2">
                  <c:v>221635.8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822122571001493E-2"/>
          <c:y val="0"/>
          <c:w val="0.72783202996277252"/>
          <c:h val="1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7.2027823876275557E-2"/>
                  <c:y val="0.163579439340046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5.8391299742240671E-3"/>
                  <c:y val="-8.9833228534156706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5"/>
              <c:layout>
                <c:manualLayout>
                  <c:x val="-0.19581464872944693"/>
                  <c:y val="8.621371524030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9297458893871"/>
                      <c:h val="4.41001191895113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1F4-4EAD-93C5-69DA076AD026}"/>
                </c:ext>
              </c:extLst>
            </c:dLbl>
            <c:dLbl>
              <c:idx val="7"/>
              <c:layout>
                <c:manualLayout>
                  <c:x val="8.7447359438814543E-2"/>
                  <c:y val="2.62192523908289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6.394218659887245E-2"/>
                  <c:y val="2.83121075896502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Лист1!$D$8:$D$15</c:f>
              <c:strCache>
                <c:ptCount val="8"/>
                <c:pt idx="0">
                  <c:v>НДФЛ</c:v>
                </c:pt>
                <c:pt idx="1">
                  <c:v>УСНО</c:v>
                </c:pt>
                <c:pt idx="2">
                  <c:v>Патент </c:v>
                </c:pt>
                <c:pt idx="3">
                  <c:v>Доходы от исп.им-ва</c:v>
                </c:pt>
                <c:pt idx="4">
                  <c:v>ПЗНВ</c:v>
                </c:pt>
                <c:pt idx="5">
                  <c:v>Доходы от ПУ и КЗ</c:v>
                </c:pt>
                <c:pt idx="6">
                  <c:v>Штрафы</c:v>
                </c:pt>
                <c:pt idx="7">
                  <c:v>Прочие</c:v>
                </c:pt>
              </c:strCache>
            </c:strRef>
          </c:cat>
          <c:val>
            <c:numRef>
              <c:f>Лист1!$E$8:$E$15</c:f>
              <c:numCache>
                <c:formatCode>#\ ##0.0</c:formatCode>
                <c:ptCount val="8"/>
                <c:pt idx="0">
                  <c:v>451444.7</c:v>
                </c:pt>
                <c:pt idx="1">
                  <c:v>64561.1</c:v>
                </c:pt>
                <c:pt idx="2">
                  <c:v>12933.9</c:v>
                </c:pt>
                <c:pt idx="3">
                  <c:v>22069.200000000001</c:v>
                </c:pt>
                <c:pt idx="4">
                  <c:v>127770.9</c:v>
                </c:pt>
                <c:pt idx="5">
                  <c:v>64443.6</c:v>
                </c:pt>
                <c:pt idx="6">
                  <c:v>3846.2</c:v>
                </c:pt>
                <c:pt idx="7">
                  <c:v>23624.9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7188392594423455"/>
          <c:y val="1.3156269649845617E-2"/>
          <c:w val="0.27817132163412311"/>
          <c:h val="0.90695747656096026"/>
        </c:manualLayout>
      </c:layout>
      <c:overlay val="0"/>
      <c:txPr>
        <a:bodyPr/>
        <a:lstStyle/>
        <a:p>
          <a:pPr>
            <a:defRPr sz="1599" b="1" i="0" baseline="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 smtClean="0"/>
              <a:t>Исполнение расходной части бюджета в 2020 и 2021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1765611.6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2232817.2000000002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29099516919E-3"/>
          <c:y val="3.7306734201816079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0.18110254628006181"/>
                  <c:y val="9.4330925689864217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-0.15871678909799852"/>
                  <c:y val="-0.1362990776044653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30517528430941615"/>
                  <c:y val="-0.1235038114003878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500" b="1" i="0" baseline="0"/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624373637417"/>
                      <c:h val="6.1025237508777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0.38400114480644182"/>
                  <c:y val="3.8060715714420282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33852060732604"/>
                      <c:h val="4.54609108310828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1698619.7</c:v>
                </c:pt>
                <c:pt idx="1">
                  <c:v>36828.199999999997</c:v>
                </c:pt>
                <c:pt idx="2">
                  <c:v>31855</c:v>
                </c:pt>
                <c:pt idx="3">
                  <c:v>73082.600000000006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ayout>
        <c:manualLayout>
          <c:xMode val="edge"/>
          <c:yMode val="edge"/>
          <c:x val="0.70054319283415045"/>
          <c:y val="2.3026175447390527E-2"/>
          <c:w val="0.29945679697526795"/>
          <c:h val="0.97081097346908074"/>
        </c:manualLayout>
      </c:layout>
      <c:overlay val="0"/>
      <c:txPr>
        <a:bodyPr/>
        <a:lstStyle/>
        <a:p>
          <a:pPr>
            <a:defRPr sz="1500" b="1" i="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59192933435438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2"/>
            </a:solidFill>
          </c:spPr>
          <c:explosion val="24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0.23359452945143694"/>
                  <c:y val="-1.62721716186159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err="1" smtClean="0">
                        <a:solidFill>
                          <a:schemeClr val="tx1"/>
                        </a:solidFill>
                      </a:rPr>
                      <a:t>Зпл</a:t>
                    </a:r>
                    <a:r>
                      <a:rPr lang="ru-RU" sz="1800" b="1" i="0" baseline="0" dirty="0" smtClean="0">
                        <a:solidFill>
                          <a:schemeClr val="tx1"/>
                        </a:solidFill>
                      </a:rPr>
                      <a:t> с </a:t>
                    </a:r>
                    <a:r>
                      <a:rPr lang="ru-RU" sz="1800" b="1" i="0" baseline="0" dirty="0" smtClean="0">
                        <a:solidFill>
                          <a:schemeClr val="tx1"/>
                        </a:solidFill>
                      </a:rPr>
                      <a:t>начисл.64,3%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258755467276022"/>
                      <c:h val="0.14968286102560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1"/>
              <c:layout>
                <c:manualLayout>
                  <c:x val="-1.690224211673471E-3"/>
                  <c:y val="-0.1871328273797123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5B-4274-BD08-17F54C4E68D7}"/>
                </c:ext>
              </c:extLst>
            </c:dLbl>
            <c:dLbl>
              <c:idx val="2"/>
              <c:layout>
                <c:manualLayout>
                  <c:x val="0.16406584356177836"/>
                  <c:y val="-6.449324023176347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75B-4274-BD08-17F54C4E68D7}"/>
                </c:ext>
              </c:extLst>
            </c:dLbl>
            <c:dLbl>
              <c:idx val="3"/>
              <c:layout>
                <c:manualLayout>
                  <c:x val="0.11430582343159623"/>
                  <c:y val="9.913148919526444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75B-4274-BD08-17F54C4E68D7}"/>
                </c:ext>
              </c:extLst>
            </c:dLbl>
            <c:dLbl>
              <c:idx val="4"/>
              <c:layout>
                <c:manualLayout>
                  <c:x val="-4.2121858005913337E-2"/>
                  <c:y val="1.949997079646505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75B-4274-BD08-17F54C4E68D7}"/>
                </c:ext>
              </c:extLst>
            </c:dLbl>
            <c:dLbl>
              <c:idx val="5"/>
              <c:layout>
                <c:manualLayout>
                  <c:x val="-3.9967331513990817E-2"/>
                  <c:y val="2.742373644294856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75B-4274-BD08-17F54C4E68D7}"/>
                </c:ext>
              </c:extLst>
            </c:dLbl>
            <c:dLbl>
              <c:idx val="6"/>
              <c:layout>
                <c:manualLayout>
                  <c:x val="-0.1011696342438583"/>
                  <c:y val="-5.409788378058499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7"/>
              <c:layout>
                <c:manualLayout>
                  <c:x val="-1.6463664846375591E-2"/>
                  <c:y val="-0.2550729013455124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 b="1" i="0" baseline="0">
                      <a:solidFill>
                        <a:schemeClr val="tx1"/>
                      </a:solidFill>
                      <a:latin typeface="Albertus Medium" panose="020E0602030304020304" pitchFamily="34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6366598465037"/>
                      <c:h val="0.16653586907532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75B-4274-BD08-17F54C4E68D7}"/>
                </c:ext>
              </c:extLst>
            </c:dLbl>
            <c:dLbl>
              <c:idx val="8"/>
              <c:layout>
                <c:manualLayout>
                  <c:x val="0"/>
                  <c:y val="-0.33382284926428973"/>
                </c:manualLayout>
              </c:layout>
              <c:tx>
                <c:rich>
                  <a:bodyPr/>
                  <a:lstStyle/>
                  <a:p>
                    <a:pPr>
                      <a:defRPr sz="1500" b="1" i="0" baseline="0">
                        <a:solidFill>
                          <a:schemeClr val="tx1"/>
                        </a:solidFill>
                        <a:latin typeface="Albertus Medium" panose="020E0602030304020304" pitchFamily="34" charset="0"/>
                      </a:defRPr>
                    </a:pPr>
                    <a:fld id="{DEC93989-F5CC-440A-944C-79253E41FD71}" type="CATEGORYNAME">
                      <a:rPr lang="ru-RU" sz="1500" baseline="0"/>
                      <a:pPr>
                        <a:defRPr sz="1500" b="1" i="0" baseline="0">
                          <a:solidFill>
                            <a:schemeClr val="tx1"/>
                          </a:solidFill>
                          <a:latin typeface="Albertus Medium" panose="020E0602030304020304" pitchFamily="34" charset="0"/>
                        </a:defRPr>
                      </a:pPr>
                      <a:t>[ИМЯ КАТЕГОРИИ]</a:t>
                    </a:fld>
                    <a:r>
                      <a:rPr lang="ru-RU" sz="1500" baseline="0" dirty="0"/>
                      <a:t>; </a:t>
                    </a:r>
                    <a:fld id="{3C3F6513-0163-4A70-BAAB-B938A29B5141}" type="VALUE">
                      <a:rPr lang="ru-RU" sz="1500" baseline="0"/>
                      <a:pPr>
                        <a:defRPr sz="1500" b="1" i="0" baseline="0">
                          <a:solidFill>
                            <a:schemeClr val="tx1"/>
                          </a:solidFill>
                          <a:latin typeface="Albertus Medium" panose="020E0602030304020304" pitchFamily="34" charset="0"/>
                        </a:defRPr>
                      </a:pPr>
                      <a:t>[ЗНАЧЕНИЕ]</a:t>
                    </a:fld>
                    <a:endParaRPr lang="ru-RU" sz="1500" baseline="0" dirty="0"/>
                  </a:p>
                </c:rich>
              </c:tx>
              <c:spPr/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Зар. плата с начислениями</c:v>
                </c:pt>
                <c:pt idx="1">
                  <c:v>Коммунальные услуги</c:v>
                </c:pt>
                <c:pt idx="2">
                  <c:v>Содержание имущества</c:v>
                </c:pt>
                <c:pt idx="3">
                  <c:v>Прочие работы, услуги</c:v>
                </c:pt>
                <c:pt idx="4">
                  <c:v>Поступление нефин. Активов</c:v>
                </c:pt>
                <c:pt idx="5">
                  <c:v>Капитальные вложения</c:v>
                </c:pt>
                <c:pt idx="6">
                  <c:v>прочие расходы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1435.6</c:v>
                </c:pt>
                <c:pt idx="1">
                  <c:v>101</c:v>
                </c:pt>
                <c:pt idx="2">
                  <c:v>199.2</c:v>
                </c:pt>
                <c:pt idx="3">
                  <c:v>45.2</c:v>
                </c:pt>
                <c:pt idx="4">
                  <c:v>227.5</c:v>
                </c:pt>
                <c:pt idx="5">
                  <c:v>73</c:v>
                </c:pt>
                <c:pt idx="6">
                  <c:v>55.9</c:v>
                </c:pt>
                <c:pt idx="7">
                  <c:v>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45019483467137E-3"/>
          <c:y val="4.5655333111952856E-2"/>
          <c:w val="0.73551586482816622"/>
          <c:h val="0.773457018911125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8298411666659784E-3"/>
                  <c:y val="-3.27559022624189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28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45-429C-9EE3-929064E0DB48}"/>
                </c:ext>
              </c:extLst>
            </c:dLbl>
            <c:dLbl>
              <c:idx val="1"/>
              <c:layout>
                <c:manualLayout>
                  <c:x val="-5.2473508453147077E-2"/>
                  <c:y val="-1.2597806592918247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28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45-429C-9EE3-929064E0D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99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КЗ</c:v>
                </c:pt>
                <c:pt idx="1">
                  <c:v>муницип. долг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8.9999999999999993E-3</c:v>
                </c:pt>
                <c:pt idx="1">
                  <c:v>7591.1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5-429C-9EE3-929064E0DB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896550587133812E-2"/>
                  <c:y val="-2.0315458624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45-429C-9EE3-929064E0DB48}"/>
                </c:ext>
              </c:extLst>
            </c:dLbl>
            <c:dLbl>
              <c:idx val="1"/>
              <c:layout>
                <c:manualLayout>
                  <c:x val="0.12050775162305992"/>
                  <c:y val="-1.260020955047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45-429C-9EE3-929064E0D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КЗ</c:v>
                </c:pt>
                <c:pt idx="1">
                  <c:v>муницип. долг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5-429C-9EE3-929064E0D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36448"/>
        <c:axId val="30538368"/>
        <c:axId val="0"/>
      </c:bar3DChart>
      <c:catAx>
        <c:axId val="305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 i="0" baseline="0"/>
            </a:pPr>
            <a:endParaRPr lang="ru-RU"/>
          </a:p>
        </c:txPr>
        <c:crossAx val="30538368"/>
        <c:crosses val="autoZero"/>
        <c:auto val="1"/>
        <c:lblAlgn val="ctr"/>
        <c:lblOffset val="100"/>
        <c:noMultiLvlLbl val="0"/>
      </c:catAx>
      <c:valAx>
        <c:axId val="305383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536448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1981542355632244"/>
          <c:y val="0.15799653711981776"/>
          <c:w val="0.27392839945153591"/>
          <c:h val="0.37776833556182837"/>
        </c:manualLayout>
      </c:layout>
      <c:overlay val="0"/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34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1 511 897,5</a:t>
          </a:r>
          <a:endParaRPr lang="ru-RU" sz="2400" b="1" i="0" baseline="0" dirty="0">
            <a:latin typeface="Tahoma" pitchFamily="34" charset="0"/>
            <a:cs typeface="Times New Roman" pitchFamily="18" charset="0"/>
          </a:endParaRP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364 554,7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1 100 495,0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 smtClean="0">
              <a:latin typeface="Tahoma" pitchFamily="34" charset="0"/>
              <a:cs typeface="Times New Roman" pitchFamily="18" charset="0"/>
            </a:rPr>
            <a:t>3 726,1</a:t>
          </a:r>
          <a:endParaRPr lang="ru-RU" sz="2400" b="1" i="0" baseline="0" dirty="0">
            <a:latin typeface="Tahoma" pitchFamily="34" charset="0"/>
            <a:cs typeface="Times New Roman" pitchFamily="18" charset="0"/>
          </a:endParaRP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46 847,8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59D045A-BF5E-43BD-BB50-1A3E67792023}" type="pres">
      <dgm:prSet presAssocID="{D0BFB197-F213-4B50-B0C2-A7C8BB2EF608}" presName="rootComposite1" presStyleCnt="0"/>
      <dgm:spPr/>
      <dgm:t>
        <a:bodyPr/>
        <a:lstStyle/>
        <a:p>
          <a:endParaRPr lang="ru-RU"/>
        </a:p>
      </dgm:t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856C0FE-5912-4D06-821A-763111586432}" type="pres">
      <dgm:prSet presAssocID="{D0BFB197-F213-4B50-B0C2-A7C8BB2EF608}" presName="titleText1" presStyleLbl="fgAcc0" presStyleIdx="0" presStyleCnt="2" custLinFactX="196707" custLinFactY="600000" custLinFactNeighborX="200000" custLinFactNeighborY="6643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6267A14-F406-40A3-973D-A260E53C6E51}" type="pres">
      <dgm:prSet presAssocID="{D0BFB197-F213-4B50-B0C2-A7C8BB2EF608}" presName="rootConnector1" presStyleLbl="node1" presStyleIdx="0" presStyleCnt="3"/>
      <dgm:spPr/>
      <dgm:t>
        <a:bodyPr/>
        <a:lstStyle/>
        <a:p>
          <a:endParaRPr lang="ru-RU"/>
        </a:p>
      </dgm:t>
    </dgm:pt>
    <dgm:pt modelId="{1E374506-40C5-4B98-B86B-1EB0AFFB9D63}" type="pres">
      <dgm:prSet presAssocID="{D0BFB197-F213-4B50-B0C2-A7C8BB2EF608}" presName="hierChild2" presStyleCnt="0"/>
      <dgm:spPr/>
      <dgm:t>
        <a:bodyPr/>
        <a:lstStyle/>
        <a:p>
          <a:endParaRPr lang="ru-RU"/>
        </a:p>
      </dgm:t>
    </dgm:pt>
    <dgm:pt modelId="{52FCED6F-DB8E-40E6-B074-A44B27DF2928}" type="pres">
      <dgm:prSet presAssocID="{D0BFB197-F213-4B50-B0C2-A7C8BB2EF608}" presName="hierChild3" presStyleCnt="0"/>
      <dgm:spPr/>
      <dgm:t>
        <a:bodyPr/>
        <a:lstStyle/>
        <a:p>
          <a:endParaRPr lang="ru-RU"/>
        </a:p>
      </dgm:t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A26DD53-86FA-431E-90D2-F6DAB37D6C83}" type="pres">
      <dgm:prSet presAssocID="{64374489-0A9B-4341-87D0-D08AEA23589D}" presName="rootComposite1" presStyleCnt="0"/>
      <dgm:spPr/>
      <dgm:t>
        <a:bodyPr/>
        <a:lstStyle/>
        <a:p>
          <a:endParaRPr lang="ru-RU"/>
        </a:p>
      </dgm:t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C4CED014-9571-457B-B0CA-F228C93F54DD}" type="pres">
      <dgm:prSet presAssocID="{64374489-0A9B-4341-87D0-D08AEA23589D}" presName="rootConnector1" presStyleLbl="node1" presStyleIdx="0" presStyleCnt="3"/>
      <dgm:spPr/>
      <dgm:t>
        <a:bodyPr/>
        <a:lstStyle/>
        <a:p>
          <a:endParaRPr lang="ru-RU"/>
        </a:p>
      </dgm:t>
    </dgm:pt>
    <dgm:pt modelId="{B73ED953-0AA4-40EE-B671-15D36037371A}" type="pres">
      <dgm:prSet presAssocID="{64374489-0A9B-4341-87D0-D08AEA23589D}" presName="hierChild2" presStyleCnt="0"/>
      <dgm:spPr/>
      <dgm:t>
        <a:bodyPr/>
        <a:lstStyle/>
        <a:p>
          <a:endParaRPr lang="ru-RU"/>
        </a:p>
      </dgm:t>
    </dgm:pt>
    <dgm:pt modelId="{52EAF46D-3A24-44B7-98DB-19EE5603DF70}" type="pres">
      <dgm:prSet presAssocID="{9B38CE89-031E-4DE9-A129-50101928CF1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966E82F-F130-4583-85C6-7855F92B1C34}" type="pres">
      <dgm:prSet presAssocID="{90C60F1A-8B8E-4130-B4D9-DC55FD923C74}" presName="rootComposite" presStyleCnt="0"/>
      <dgm:spPr/>
      <dgm:t>
        <a:bodyPr/>
        <a:lstStyle/>
        <a:p>
          <a:endParaRPr lang="ru-RU"/>
        </a:p>
      </dgm:t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4822B4D-F6E0-470C-AF29-61308333CE7C}" type="pres">
      <dgm:prSet presAssocID="{90C60F1A-8B8E-4130-B4D9-DC55FD923C74}" presName="titleText2" presStyleLbl="fgAcc1" presStyleIdx="0" presStyleCnt="3" custLinFactNeighborX="-78361" custLinFactNeighborY="-6630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BB8490-3B11-4427-B4D5-FF0567E6FE83}" type="pres">
      <dgm:prSet presAssocID="{90C60F1A-8B8E-4130-B4D9-DC55FD923C74}" presName="rootConnector" presStyleLbl="node2" presStyleIdx="0" presStyleCnt="0"/>
      <dgm:spPr/>
      <dgm:t>
        <a:bodyPr/>
        <a:lstStyle/>
        <a:p>
          <a:endParaRPr lang="ru-RU"/>
        </a:p>
      </dgm:t>
    </dgm:pt>
    <dgm:pt modelId="{0D64F901-A765-427D-BC5C-AD7C44FAAFBB}" type="pres">
      <dgm:prSet presAssocID="{90C60F1A-8B8E-4130-B4D9-DC55FD923C74}" presName="hierChild4" presStyleCnt="0"/>
      <dgm:spPr/>
      <dgm:t>
        <a:bodyPr/>
        <a:lstStyle/>
        <a:p>
          <a:endParaRPr lang="ru-RU"/>
        </a:p>
      </dgm:t>
    </dgm:pt>
    <dgm:pt modelId="{40EEC931-3912-43E1-B4E6-CF7E8396F0FE}" type="pres">
      <dgm:prSet presAssocID="{90C60F1A-8B8E-4130-B4D9-DC55FD923C74}" presName="hierChild5" presStyleCnt="0"/>
      <dgm:spPr/>
      <dgm:t>
        <a:bodyPr/>
        <a:lstStyle/>
        <a:p>
          <a:endParaRPr lang="ru-RU"/>
        </a:p>
      </dgm:t>
    </dgm:pt>
    <dgm:pt modelId="{E1BDBFED-BE63-470F-B691-18500ACE876E}" type="pres">
      <dgm:prSet presAssocID="{7DF48064-BC36-4735-AE10-8828F77966F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4E9619A-0A84-4848-9565-AC6FE84EE11C}" type="pres">
      <dgm:prSet presAssocID="{570136DE-1BE5-4828-8733-777E9A8229E4}" presName="rootComposite" presStyleCnt="0"/>
      <dgm:spPr/>
      <dgm:t>
        <a:bodyPr/>
        <a:lstStyle/>
        <a:p>
          <a:endParaRPr lang="ru-RU"/>
        </a:p>
      </dgm:t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BFF38B16-94CE-4BD1-BCF1-75B8A75A3C83}" type="pres">
      <dgm:prSet presAssocID="{570136DE-1BE5-4828-8733-777E9A8229E4}" presName="titleText2" presStyleLbl="fgAcc1" presStyleIdx="1" presStyleCnt="3" custScaleY="112499" custLinFactX="-338" custLinFactNeighborX="-100000" custLinFactNeighborY="-683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64BA35-126C-428A-9B77-6EFBFAE4837F}" type="pres">
      <dgm:prSet presAssocID="{570136DE-1BE5-4828-8733-777E9A8229E4}" presName="rootConnector" presStyleLbl="node2" presStyleIdx="0" presStyleCnt="0"/>
      <dgm:spPr/>
      <dgm:t>
        <a:bodyPr/>
        <a:lstStyle/>
        <a:p>
          <a:endParaRPr lang="ru-RU"/>
        </a:p>
      </dgm:t>
    </dgm:pt>
    <dgm:pt modelId="{7B39B296-7BC3-43A1-A44E-210F02720697}" type="pres">
      <dgm:prSet presAssocID="{570136DE-1BE5-4828-8733-777E9A8229E4}" presName="hierChild4" presStyleCnt="0"/>
      <dgm:spPr/>
      <dgm:t>
        <a:bodyPr/>
        <a:lstStyle/>
        <a:p>
          <a:endParaRPr lang="ru-RU"/>
        </a:p>
      </dgm:t>
    </dgm:pt>
    <dgm:pt modelId="{EC1C5BA8-C55C-4EAE-873E-D7E83DED0859}" type="pres">
      <dgm:prSet presAssocID="{570136DE-1BE5-4828-8733-777E9A8229E4}" presName="hierChild5" presStyleCnt="0"/>
      <dgm:spPr/>
      <dgm:t>
        <a:bodyPr/>
        <a:lstStyle/>
        <a:p>
          <a:endParaRPr lang="ru-RU"/>
        </a:p>
      </dgm:t>
    </dgm:pt>
    <dgm:pt modelId="{5B42A9D7-53DD-41C5-AE79-37BC0EB424A4}" type="pres">
      <dgm:prSet presAssocID="{13C15BBF-EB27-4C13-BD8F-7277B7F6D52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D77DD6D-AC7F-4F31-9D7A-267726ECDE53}" type="pres">
      <dgm:prSet presAssocID="{29AF8B0A-29C4-44A4-ADD2-CE3E4D83583B}" presName="rootComposite" presStyleCnt="0"/>
      <dgm:spPr/>
      <dgm:t>
        <a:bodyPr/>
        <a:lstStyle/>
        <a:p>
          <a:endParaRPr lang="ru-RU"/>
        </a:p>
      </dgm:t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683CD43B-8104-4180-B97C-5727F86D168C}" type="pres">
      <dgm:prSet presAssocID="{29AF8B0A-29C4-44A4-ADD2-CE3E4D83583B}" presName="titleText2" presStyleLbl="fgAcc1" presStyleIdx="2" presStyleCnt="3" custLinFactX="-20698" custLinFactNeighborX="-100000" custLinFactNeighborY="-651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1D3A6F-F507-47C9-9C0B-ED38ACAC4E66}" type="pres">
      <dgm:prSet presAssocID="{29AF8B0A-29C4-44A4-ADD2-CE3E4D83583B}" presName="rootConnector" presStyleLbl="node2" presStyleIdx="0" presStyleCnt="0"/>
      <dgm:spPr/>
      <dgm:t>
        <a:bodyPr/>
        <a:lstStyle/>
        <a:p>
          <a:endParaRPr lang="ru-RU"/>
        </a:p>
      </dgm:t>
    </dgm:pt>
    <dgm:pt modelId="{23FFE797-C643-4FA0-902C-B4764C17DF24}" type="pres">
      <dgm:prSet presAssocID="{29AF8B0A-29C4-44A4-ADD2-CE3E4D83583B}" presName="hierChild4" presStyleCnt="0"/>
      <dgm:spPr/>
      <dgm:t>
        <a:bodyPr/>
        <a:lstStyle/>
        <a:p>
          <a:endParaRPr lang="ru-RU"/>
        </a:p>
      </dgm:t>
    </dgm:pt>
    <dgm:pt modelId="{9592862C-C343-41DC-BDD0-8E08A32EBAC3}" type="pres">
      <dgm:prSet presAssocID="{29AF8B0A-29C4-44A4-ADD2-CE3E4D83583B}" presName="hierChild5" presStyleCnt="0"/>
      <dgm:spPr/>
      <dgm:t>
        <a:bodyPr/>
        <a:lstStyle/>
        <a:p>
          <a:endParaRPr lang="ru-RU"/>
        </a:p>
      </dgm:t>
    </dgm:pt>
    <dgm:pt modelId="{96B729CE-66CE-4C20-B2C4-1EB3BA746093}" type="pres">
      <dgm:prSet presAssocID="{64374489-0A9B-4341-87D0-D08AEA23589D}" presName="hierChild3" presStyleCnt="0"/>
      <dgm:spPr/>
      <dgm:t>
        <a:bodyPr/>
        <a:lstStyle/>
        <a:p>
          <a:endParaRPr lang="ru-RU"/>
        </a:p>
      </dgm:t>
    </dgm:pt>
    <dgm:pt modelId="{4C81AD93-529F-43AE-9164-81E0207D0C26}" type="pres">
      <dgm:prSet presAssocID="{20B11657-D709-4970-9D69-CE8539C22012}" presName="Name96" presStyleLbl="parChTrans1D2" presStyleIdx="3" presStyleCnt="4"/>
      <dgm:spPr/>
      <dgm:t>
        <a:bodyPr/>
        <a:lstStyle/>
        <a:p>
          <a:endParaRPr lang="ru-RU"/>
        </a:p>
      </dgm:t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7D38EA-9163-495C-BB0B-D1BC14082327}" type="pres">
      <dgm:prSet presAssocID="{0AD8C08F-03BF-479C-AF2B-853894F00D85}" presName="rootComposite3" presStyleCnt="0"/>
      <dgm:spPr/>
      <dgm:t>
        <a:bodyPr/>
        <a:lstStyle/>
        <a:p>
          <a:endParaRPr lang="ru-RU"/>
        </a:p>
      </dgm:t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F7C30C51-47A8-4C1C-BECC-F62DEC3194DD}" type="pres">
      <dgm:prSet presAssocID="{0AD8C08F-03BF-479C-AF2B-853894F00D8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50B7547-2BF1-4277-9DF9-B006CB87D5B1}" type="pres">
      <dgm:prSet presAssocID="{0AD8C08F-03BF-479C-AF2B-853894F00D85}" presName="hierChild6" presStyleCnt="0"/>
      <dgm:spPr/>
      <dgm:t>
        <a:bodyPr/>
        <a:lstStyle/>
        <a:p>
          <a:endParaRPr lang="ru-RU"/>
        </a:p>
      </dgm:t>
    </dgm:pt>
    <dgm:pt modelId="{26249A91-D877-42AE-8938-3B3D9F12A0DC}" type="pres">
      <dgm:prSet presAssocID="{0AD8C08F-03BF-479C-AF2B-853894F00D85}" presName="hierChild7" presStyleCnt="0"/>
      <dgm:spPr/>
      <dgm:t>
        <a:bodyPr/>
        <a:lstStyle/>
        <a:p>
          <a:endParaRPr lang="ru-RU"/>
        </a:p>
      </dgm:t>
    </dgm:pt>
  </dgm:ptLst>
  <dgm:cxnLst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4000354" y="1082569"/>
          <a:ext cx="748279" cy="1556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8279" y="155644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4000354" y="1082569"/>
          <a:ext cx="1802158" cy="3059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876"/>
              </a:lnTo>
              <a:lnTo>
                <a:pt x="1802158" y="2842876"/>
              </a:lnTo>
              <a:lnTo>
                <a:pt x="1802158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819312" y="1082569"/>
          <a:ext cx="181041" cy="3059287"/>
        </a:xfrm>
        <a:custGeom>
          <a:avLst/>
          <a:gdLst/>
          <a:ahLst/>
          <a:cxnLst/>
          <a:rect l="0" t="0" r="0" b="0"/>
          <a:pathLst>
            <a:path>
              <a:moveTo>
                <a:pt x="181041" y="0"/>
              </a:moveTo>
              <a:lnTo>
                <a:pt x="181041" y="2842876"/>
              </a:lnTo>
              <a:lnTo>
                <a:pt x="0" y="2842876"/>
              </a:lnTo>
              <a:lnTo>
                <a:pt x="0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718330" y="1082569"/>
          <a:ext cx="2282023" cy="3059287"/>
        </a:xfrm>
        <a:custGeom>
          <a:avLst/>
          <a:gdLst/>
          <a:ahLst/>
          <a:cxnLst/>
          <a:rect l="0" t="0" r="0" b="0"/>
          <a:pathLst>
            <a:path>
              <a:moveTo>
                <a:pt x="2282023" y="0"/>
              </a:moveTo>
              <a:lnTo>
                <a:pt x="2282023" y="2842876"/>
              </a:lnTo>
              <a:lnTo>
                <a:pt x="0" y="2842876"/>
              </a:lnTo>
              <a:lnTo>
                <a:pt x="0" y="305928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846705" y="3729804"/>
          <a:ext cx="1642910" cy="6700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6705" y="3729804"/>
        <a:ext cx="1642910" cy="670074"/>
      </dsp:txXfrm>
    </dsp:sp>
    <dsp:sp modelId="{5856C0FE-5912-4D06-821A-763111586432}">
      <dsp:nvSpPr>
        <dsp:cNvPr id="0" name=""/>
        <dsp:cNvSpPr/>
      </dsp:nvSpPr>
      <dsp:spPr>
        <a:xfrm>
          <a:off x="6917719" y="4504933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46 847,8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7719" y="4504933"/>
        <a:ext cx="1612206" cy="309158"/>
      </dsp:txXfrm>
    </dsp:sp>
    <dsp:sp modelId="{CBF4062B-2DED-4EC2-8601-24FD490FEA0B}">
      <dsp:nvSpPr>
        <dsp:cNvPr id="0" name=""/>
        <dsp:cNvSpPr/>
      </dsp:nvSpPr>
      <dsp:spPr>
        <a:xfrm>
          <a:off x="1516356" y="0"/>
          <a:ext cx="4967996" cy="1082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243902" y="158539"/>
        <a:ext cx="3512904" cy="765491"/>
      </dsp:txXfrm>
    </dsp:sp>
    <dsp:sp modelId="{30ACCF20-27D3-4956-9235-0AC2F1A615CE}">
      <dsp:nvSpPr>
        <dsp:cNvPr id="0" name=""/>
        <dsp:cNvSpPr/>
      </dsp:nvSpPr>
      <dsp:spPr>
        <a:xfrm>
          <a:off x="6051247" y="2783"/>
          <a:ext cx="2519411" cy="1429742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3 726,1</a:t>
          </a:r>
          <a:endParaRPr lang="ru-RU" sz="2400" b="1" i="0" kern="1200" baseline="0" dirty="0">
            <a:latin typeface="Tahoma" pitchFamily="34" charset="0"/>
            <a:cs typeface="Times New Roman" pitchFamily="18" charset="0"/>
          </a:endParaRPr>
        </a:p>
      </dsp:txBody>
      <dsp:txXfrm>
        <a:off x="6408683" y="360219"/>
        <a:ext cx="2161975" cy="714871"/>
      </dsp:txXfrm>
    </dsp:sp>
    <dsp:sp modelId="{59816381-424F-479C-82FF-CDD16BF81213}">
      <dsp:nvSpPr>
        <dsp:cNvPr id="0" name=""/>
        <dsp:cNvSpPr/>
      </dsp:nvSpPr>
      <dsp:spPr>
        <a:xfrm>
          <a:off x="822660" y="4141856"/>
          <a:ext cx="1791340" cy="5999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822660" y="4141856"/>
        <a:ext cx="1791340" cy="599947"/>
      </dsp:txXfrm>
    </dsp:sp>
    <dsp:sp modelId="{F4822B4D-F6E0-470C-AF29-61308333CE7C}">
      <dsp:nvSpPr>
        <dsp:cNvPr id="0" name=""/>
        <dsp:cNvSpPr/>
      </dsp:nvSpPr>
      <dsp:spPr>
        <a:xfrm>
          <a:off x="864221" y="4898750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4221" y="4898750"/>
        <a:ext cx="1612206" cy="309158"/>
      </dsp:txXfrm>
    </dsp:sp>
    <dsp:sp modelId="{CFC4F7E7-44AC-4831-9A1C-FDC9B7AE0141}">
      <dsp:nvSpPr>
        <dsp:cNvPr id="0" name=""/>
        <dsp:cNvSpPr/>
      </dsp:nvSpPr>
      <dsp:spPr>
        <a:xfrm>
          <a:off x="3029089" y="4141856"/>
          <a:ext cx="1580445" cy="684032"/>
        </a:xfrm>
        <a:prstGeom prst="rect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029089" y="4141856"/>
        <a:ext cx="1580445" cy="684032"/>
      </dsp:txXfrm>
    </dsp:sp>
    <dsp:sp modelId="{BFF38B16-94CE-4BD1-BCF1-75B8A75A3C83}">
      <dsp:nvSpPr>
        <dsp:cNvPr id="0" name=""/>
        <dsp:cNvSpPr/>
      </dsp:nvSpPr>
      <dsp:spPr>
        <a:xfrm>
          <a:off x="2807756" y="4915081"/>
          <a:ext cx="1612206" cy="34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latin typeface="Times New Roman" pitchFamily="18" charset="0"/>
              <a:cs typeface="Times New Roman" pitchFamily="18" charset="0"/>
            </a:rPr>
            <a:t>364 554,7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807756" y="4915081"/>
        <a:ext cx="1612206" cy="347800"/>
      </dsp:txXfrm>
    </dsp:sp>
    <dsp:sp modelId="{6B41CE25-869A-4800-A667-4C93C6A34C0E}">
      <dsp:nvSpPr>
        <dsp:cNvPr id="0" name=""/>
        <dsp:cNvSpPr/>
      </dsp:nvSpPr>
      <dsp:spPr>
        <a:xfrm>
          <a:off x="5015030" y="4141856"/>
          <a:ext cx="1574964" cy="676520"/>
        </a:xfrm>
        <a:prstGeom prst="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015030" y="4141856"/>
        <a:ext cx="1574964" cy="676520"/>
      </dsp:txXfrm>
    </dsp:sp>
    <dsp:sp modelId="{683CD43B-8104-4180-B97C-5727F86D168C}">
      <dsp:nvSpPr>
        <dsp:cNvPr id="0" name=""/>
        <dsp:cNvSpPr/>
      </dsp:nvSpPr>
      <dsp:spPr>
        <a:xfrm>
          <a:off x="4774620" y="4940622"/>
          <a:ext cx="1612206" cy="309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1 100 495,0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774620" y="4940622"/>
        <a:ext cx="1612206" cy="309158"/>
      </dsp:txXfrm>
    </dsp:sp>
    <dsp:sp modelId="{37FB106B-7DF0-4BAE-A3F4-C3E82A201840}">
      <dsp:nvSpPr>
        <dsp:cNvPr id="0" name=""/>
        <dsp:cNvSpPr/>
      </dsp:nvSpPr>
      <dsp:spPr>
        <a:xfrm>
          <a:off x="831097" y="1878015"/>
          <a:ext cx="3917536" cy="1521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3087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smtClean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404807" y="2100906"/>
        <a:ext cx="2770116" cy="1076216"/>
      </dsp:txXfrm>
    </dsp:sp>
    <dsp:sp modelId="{9712C119-B891-413E-AABF-3644CC7D8A74}">
      <dsp:nvSpPr>
        <dsp:cNvPr id="0" name=""/>
        <dsp:cNvSpPr/>
      </dsp:nvSpPr>
      <dsp:spPr>
        <a:xfrm>
          <a:off x="4504162" y="1430335"/>
          <a:ext cx="2595055" cy="1670951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>
              <a:latin typeface="Tahoma" pitchFamily="34" charset="0"/>
              <a:cs typeface="Times New Roman" pitchFamily="18" charset="0"/>
            </a:rPr>
            <a:t>1 511 897,5</a:t>
          </a:r>
          <a:endParaRPr lang="ru-RU" sz="2400" b="1" i="0" kern="1200" baseline="0" dirty="0">
            <a:latin typeface="Tahoma" pitchFamily="34" charset="0"/>
            <a:cs typeface="Times New Roman" pitchFamily="18" charset="0"/>
          </a:endParaRPr>
        </a:p>
      </dsp:txBody>
      <dsp:txXfrm>
        <a:off x="4921900" y="1848073"/>
        <a:ext cx="2177317" cy="835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0.17501</cdr:x>
      <cdr:y>0.3596</cdr:y>
    </cdr:from>
    <cdr:to>
      <cdr:x>0.44169</cdr:x>
      <cdr:y>0.73551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12220" y="2149307"/>
          <a:ext cx="2304318" cy="224676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1 840 385,5</a:t>
          </a:r>
          <a:endParaRPr lang="ru-RU" sz="28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 82,4% от объема расходов составляют</a:t>
          </a:r>
          <a:endParaRPr lang="ru-RU" sz="20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соц.сферы </a:t>
          </a: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0.54249</cdr:x>
      <cdr:y>0.06586</cdr:y>
    </cdr:from>
    <cdr:to>
      <cdr:x>0.6536</cdr:x>
      <cdr:y>0.27493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0.28437</cdr:x>
      <cdr:y>0.14714</cdr:y>
    </cdr:from>
    <cdr:to>
      <cdr:x>0.39548</cdr:x>
      <cdr:y>0.35622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2575" y="651709"/>
          <a:ext cx="887932" cy="92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0.58624</cdr:x>
      <cdr:y>0.04939</cdr:y>
    </cdr:from>
    <cdr:to>
      <cdr:x>0.69735</cdr:x>
      <cdr:y>0.25847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0.26226</cdr:x>
      <cdr:y>0.13685</cdr:y>
    </cdr:from>
    <cdr:to>
      <cdr:x>0.41976</cdr:x>
      <cdr:y>0.34592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95877" y="606136"/>
          <a:ext cx="1258657" cy="925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0.14883</cdr:x>
      <cdr:y>0.47143</cdr:y>
    </cdr:from>
    <cdr:to>
      <cdr:x>0.20444</cdr:x>
      <cdr:y>0.66555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296839" y="2376165"/>
          <a:ext cx="484632" cy="97840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0.49837</cdr:x>
      <cdr:y>0.38659</cdr:y>
    </cdr:from>
    <cdr:to>
      <cdr:x>0.55622</cdr:x>
      <cdr:y>0.57231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4342701" y="1948510"/>
          <a:ext cx="504056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0.63222</cdr:x>
      <cdr:y>0.63889</cdr:y>
    </cdr:from>
    <cdr:to>
      <cdr:x>0.9958</cdr:x>
      <cdr:y>0.988</cdr:y>
    </cdr:to>
    <cdr:pic>
      <cdr:nvPicPr>
        <cdr:cNvPr id="9" name="Рисунок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09022" y="3312368"/>
          <a:ext cx="3168168" cy="180998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282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631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84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6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48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388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760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842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57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169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20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54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87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58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606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01.04.2022</a:t>
            </a:fld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152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  <p:sldLayoutId id="2147486566" r:id="rId12"/>
    <p:sldLayoutId id="2147486567" r:id="rId13"/>
    <p:sldLayoutId id="2147486568" r:id="rId14"/>
    <p:sldLayoutId id="2147486569" r:id="rId15"/>
    <p:sldLayoutId id="21474865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2021 год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Межбюджетные трансферты бюджетам поселений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Шелеховского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района в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2020-2021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годах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тыс. рублей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68767"/>
              </p:ext>
            </p:extLst>
          </p:nvPr>
        </p:nvGraphicFramePr>
        <p:xfrm>
          <a:off x="1115616" y="1556792"/>
          <a:ext cx="6912768" cy="4033469"/>
        </p:xfrm>
        <a:graphic>
          <a:graphicData uri="http://schemas.openxmlformats.org/drawingml/2006/table">
            <a:tbl>
              <a:tblPr/>
              <a:tblGrid>
                <a:gridCol w="1332791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827449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1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трансферта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роста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2021/ 2020,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91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мест.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субсидии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912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уровня бюджетной обеспеченности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318,4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23 855,0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52 173,4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48 331,2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28 377,3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76 708,5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1095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МБТ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поддержку мер по обеспечению сбалансированности местных бюджетов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19 899,1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19 899,1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17 624,2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17 624,2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28 318,4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43 754,1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72 072,5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48 331,2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46 001,5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94 332,7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130,9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7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910171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района на социальную сферу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Исполнение расходной части бюджета в </a:t>
            </a:r>
            <a:r>
              <a:rPr lang="ru-RU" sz="2400" b="1" dirty="0" smtClean="0"/>
              <a:t>2021 </a:t>
            </a:r>
            <a:r>
              <a:rPr lang="ru-RU" sz="2400" b="1" dirty="0" smtClean="0"/>
              <a:t>году по направлениям экономического содержания, млн.руб.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8546"/>
              </p:ext>
            </p:extLst>
          </p:nvPr>
        </p:nvGraphicFramePr>
        <p:xfrm>
          <a:off x="179388" y="1412875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год, 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54040"/>
              </p:ext>
            </p:extLst>
          </p:nvPr>
        </p:nvGraphicFramePr>
        <p:xfrm>
          <a:off x="256348" y="836712"/>
          <a:ext cx="8856661" cy="547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684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289,1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737,1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058,2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006,4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346,9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611,5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411,2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411,2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488,8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082,5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18 568,6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739,1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256 137,4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255 606,0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25 851,4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128,2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129 125,7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108 935,9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304 277,3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2 218 258,0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96,3%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52525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/>
              <a:t>Динамика кредиторской задолженности и муниципального долга, в  тыс.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01777"/>
              </p:ext>
            </p:extLst>
          </p:nvPr>
        </p:nvGraphicFramePr>
        <p:xfrm>
          <a:off x="215106" y="1484784"/>
          <a:ext cx="87137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3" name="TextBox 4"/>
          <p:cNvSpPr txBox="1">
            <a:spLocks noChangeArrowheads="1"/>
          </p:cNvSpPr>
          <p:nvPr/>
        </p:nvSpPr>
        <p:spPr bwMode="auto">
          <a:xfrm flipH="1">
            <a:off x="4283967" y="2635250"/>
            <a:ext cx="1584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7 591,10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Шелеховского района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1961415"/>
              </p:ext>
            </p:extLst>
          </p:nvPr>
        </p:nvGraphicFramePr>
        <p:xfrm>
          <a:off x="179388" y="1392238"/>
          <a:ext cx="8713092" cy="335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308 966,2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285 893,9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319 306,4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232 817,2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96,3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10 340,2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076,7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785225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доходной части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27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 за 2021 год, тыс. руб.</a:t>
            </a:r>
            <a: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доходной части бюджета Шелеховского района за 2020 год, тыс. рублей</a:t>
            </a:r>
            <a: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0250672"/>
              </p:ext>
            </p:extLst>
          </p:nvPr>
        </p:nvGraphicFramePr>
        <p:xfrm>
          <a:off x="250824" y="1124744"/>
          <a:ext cx="8642352" cy="539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всего,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308 966,2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285 893,9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755 032,1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770</a:t>
                      </a:r>
                      <a:r>
                        <a:rPr lang="ru-RU" sz="2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694,5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534 067,7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549 058,7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220 964,4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221 635,8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1 553 934,1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1 515 199,4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исполнения доходной части бюджета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Шелеховского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2020-2021 годы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3138216"/>
              </p:ext>
            </p:extLst>
          </p:nvPr>
        </p:nvGraphicFramePr>
        <p:xfrm>
          <a:off x="250825" y="836713"/>
          <a:ext cx="8642350" cy="589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2021/2020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1 750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540,7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2 285 893,9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+ 535</a:t>
                      </a:r>
                      <a:r>
                        <a:rPr lang="ru-RU" sz="2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353,2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634 838,2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770 694,5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+135 856,3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487 338,3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549 058,7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+61 720,4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147 499,9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221 635,8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+74 135,9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1 115 702,5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1 515 199,4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+399 496,9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Шелеховского района за 2021 год, в процентах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80492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6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Шелеховского района за 2021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36146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айона (из других бюджетов бюджетной системы)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 b="1" i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году,  в тыс. рублей</a:t>
            </a:r>
            <a:endParaRPr lang="ru-RU" altLang="ru-RU" sz="16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3943626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3146"/>
              </p:ext>
            </p:extLst>
          </p:nvPr>
        </p:nvGraphicFramePr>
        <p:xfrm>
          <a:off x="3059113" y="188913"/>
          <a:ext cx="5913437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целом увеличение расходов в 2021 году составило 26,5% или 467 205,6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2020 год – 1 765 611,6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2021 год –  2 232 817,2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/>
              <a:t>Расходы бюджета в 2020-2021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908050"/>
          <a:ext cx="8928100" cy="5483482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2021/2020,%</a:t>
                      </a:r>
                      <a:endParaRPr lang="ru-RU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155 811,3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167 170,3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8 726,0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13 386,3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13 984,6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5 269,2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37 552,0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108 365,8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288,6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1 334 171,5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1 698 619,7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36 616,5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36 828,2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39 802,3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31 855,0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63 566,4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73 082,6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3 900,0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87,1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72 072,5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94 332,7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130,9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1 765 611,6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2 232 817,2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126,5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разделу «Жилищно-коммунальное хозяйство» составили 108 365,8 тыс. рублей, в том числе: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6030725"/>
              </p:ext>
            </p:extLst>
          </p:nvPr>
        </p:nvGraphicFramePr>
        <p:xfrm>
          <a:off x="203994" y="873301"/>
          <a:ext cx="8642350" cy="598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расходы,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073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Переселение граждан, проживающих в ветхом и аварийном жилищном фонде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1 985,1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32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мест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(площадок) накопления твердых коммунальных отходов(приобретение контейнеров, создание площадок)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2 220,2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1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мест (площадок) твердых коммунальных отходов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2 640,0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магистрального водопровода </a:t>
                      </a: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Шелехов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-Чистые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Ключи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20 777,7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75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канализационного коллектора п. Чистые Ключи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60 258,5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0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восстановительных работ, подготовка объектов инженерной инфраструктуры к работе в зимних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условиях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4 673,2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5968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гос.экспертизы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проектной документации (строительство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водоводов в д. </a:t>
                      </a:r>
                      <a:r>
                        <a:rPr lang="ru-RU" sz="20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Олха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с. </a:t>
                      </a:r>
                      <a:r>
                        <a:rPr lang="ru-RU" sz="20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Баклаши-Введенщина</a:t>
                      </a:r>
                      <a:r>
                        <a:rPr lang="ru-RU" sz="2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1 366,1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34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14201</TotalTime>
  <Words>861</Words>
  <Application>Microsoft Office PowerPoint</Application>
  <PresentationFormat>Экран (4:3)</PresentationFormat>
  <Paragraphs>302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Albertus Medium</vt:lpstr>
      <vt:lpstr>Arial</vt:lpstr>
      <vt:lpstr>Calibri</vt:lpstr>
      <vt:lpstr>Century Gothic</vt:lpstr>
      <vt:lpstr>CG Omega</vt:lpstr>
      <vt:lpstr>Monotype Corsiva</vt:lpstr>
      <vt:lpstr>Tahoma</vt:lpstr>
      <vt:lpstr>Times New Roman</vt:lpstr>
      <vt:lpstr>Wingdings</vt:lpstr>
      <vt:lpstr>Wingdings 3</vt:lpstr>
      <vt:lpstr>Легкий дым</vt:lpstr>
      <vt:lpstr>Отчет об  исполнении  бюджета  Шелеховского  района за 2019 год</vt:lpstr>
      <vt:lpstr>Основные показатели исполнения доходной части  бюджета Шелеховского района за 2021 год, тыс. руб. Основные параметры исполнения доходной части бюджета Шелеховского района за 2020 год, тыс. рублей </vt:lpstr>
      <vt:lpstr>Динамика исполнения доходной части бюджета Шелеховского района за 2020-2021 годы   </vt:lpstr>
      <vt:lpstr>Структура доходов бюджета Шелеховского района за 2021 год, в процентах</vt:lpstr>
      <vt:lpstr>Налоговые и неналоговые доходы бюджета Шелеховского района за 2021 год, в тыс. рублей</vt:lpstr>
      <vt:lpstr>Презентация PowerPoint</vt:lpstr>
      <vt:lpstr>Презентация PowerPoint</vt:lpstr>
      <vt:lpstr>Расходы бюджета в 2020-2021 годах, тыс. руб.</vt:lpstr>
      <vt:lpstr>Расходы по разделу «Жилищно-коммунальное хозяйство» составили 108 365,8 тыс. рублей, в том числе:  </vt:lpstr>
      <vt:lpstr>Межбюджетные трансферты бюджетам поселений Шелеховского района в 2020-2021 годах тыс. рублей </vt:lpstr>
      <vt:lpstr>Презентация PowerPoint</vt:lpstr>
      <vt:lpstr> Исполнение расходной части бюджета в 2021 году по направлениям экономического содержания, млн.руб.</vt:lpstr>
      <vt:lpstr>Расходы на исполнение муниципальных программ за 2021 год, тыс. руб.</vt:lpstr>
      <vt:lpstr>Динамика кредиторской задолженности и муниципального долга, в  тыс. рублей</vt:lpstr>
      <vt:lpstr>Основные параметры бюджета Шелеховского района за 2021 год тыс. рублей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Иванова Ольга Анатольевна</cp:lastModifiedBy>
  <cp:revision>1127</cp:revision>
  <cp:lastPrinted>2020-05-07T06:58:53Z</cp:lastPrinted>
  <dcterms:created xsi:type="dcterms:W3CDTF">2006-07-06T13:04:56Z</dcterms:created>
  <dcterms:modified xsi:type="dcterms:W3CDTF">2022-04-01T04:27:52Z</dcterms:modified>
  <cp:contentStatus/>
</cp:coreProperties>
</file>