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9" r:id="rId1"/>
    <p:sldMasterId id="2147486213" r:id="rId2"/>
    <p:sldMasterId id="2147486342" r:id="rId3"/>
    <p:sldMasterId id="2147486367" r:id="rId4"/>
    <p:sldMasterId id="2147486379" r:id="rId5"/>
  </p:sldMasterIdLst>
  <p:notesMasterIdLst>
    <p:notesMasterId r:id="rId25"/>
  </p:notesMasterIdLst>
  <p:sldIdLst>
    <p:sldId id="273" r:id="rId6"/>
    <p:sldId id="379" r:id="rId7"/>
    <p:sldId id="412" r:id="rId8"/>
    <p:sldId id="430" r:id="rId9"/>
    <p:sldId id="417" r:id="rId10"/>
    <p:sldId id="413" r:id="rId11"/>
    <p:sldId id="434" r:id="rId12"/>
    <p:sldId id="436" r:id="rId13"/>
    <p:sldId id="399" r:id="rId14"/>
    <p:sldId id="437" r:id="rId15"/>
    <p:sldId id="407" r:id="rId16"/>
    <p:sldId id="408" r:id="rId17"/>
    <p:sldId id="409" r:id="rId18"/>
    <p:sldId id="425" r:id="rId19"/>
    <p:sldId id="429" r:id="rId20"/>
    <p:sldId id="427" r:id="rId21"/>
    <p:sldId id="410" r:id="rId22"/>
    <p:sldId id="438" r:id="rId23"/>
    <p:sldId id="306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8000"/>
    <a:srgbClr val="0033CC"/>
    <a:srgbClr val="0000FF"/>
    <a:srgbClr val="CC00FF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75030" autoAdjust="0"/>
  </p:normalViewPr>
  <p:slideViewPr>
    <p:cSldViewPr>
      <p:cViewPr varScale="1">
        <p:scale>
          <a:sx n="78" d="100"/>
          <a:sy n="78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30662486633614"/>
          <c:y val="2.8185113861468089E-2"/>
          <c:w val="0.69988310488966654"/>
          <c:h val="0.66542220064117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УСНО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Акцизы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320059.7</c:v>
                </c:pt>
                <c:pt idx="1">
                  <c:v>24205.3</c:v>
                </c:pt>
                <c:pt idx="2">
                  <c:v>21799.8</c:v>
                </c:pt>
                <c:pt idx="3">
                  <c:v>9715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УСНО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Акцизы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336382.7</c:v>
                </c:pt>
                <c:pt idx="1">
                  <c:v>24572.7</c:v>
                </c:pt>
                <c:pt idx="2">
                  <c:v>22217.3</c:v>
                </c:pt>
                <c:pt idx="3">
                  <c:v>9740</c:v>
                </c:pt>
                <c:pt idx="4">
                  <c:v>1375.1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41184"/>
        <c:axId val="74942720"/>
      </c:barChart>
      <c:catAx>
        <c:axId val="749411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33CC"/>
            </a:solidFill>
          </a:ln>
        </c:spPr>
        <c:crossAx val="74942720"/>
        <c:crosses val="autoZero"/>
        <c:auto val="1"/>
        <c:lblAlgn val="ctr"/>
        <c:lblOffset val="100"/>
        <c:noMultiLvlLbl val="0"/>
      </c:catAx>
      <c:valAx>
        <c:axId val="7494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4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 2019 г</c:v>
                </c:pt>
                <c:pt idx="1">
                  <c:v>РАСХОДЫ 2020 год</c:v>
                </c:pt>
                <c:pt idx="2">
                  <c:v>РАСХОДЫ 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639.5</c:v>
                </c:pt>
                <c:pt idx="1">
                  <c:v>612.1</c:v>
                </c:pt>
                <c:pt idx="2">
                  <c:v>581.5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МБТ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 2019 г</c:v>
                </c:pt>
                <c:pt idx="1">
                  <c:v>РАСХОДЫ 2020 год</c:v>
                </c:pt>
                <c:pt idx="2">
                  <c:v>РАСХОДЫ 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798.2</c:v>
                </c:pt>
                <c:pt idx="1">
                  <c:v>801.2</c:v>
                </c:pt>
                <c:pt idx="2">
                  <c:v>801.4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2821504"/>
        <c:axId val="22835584"/>
        <c:axId val="0"/>
      </c:bar3DChart>
      <c:catAx>
        <c:axId val="22821504"/>
        <c:scaling>
          <c:orientation val="minMax"/>
        </c:scaling>
        <c:delete val="0"/>
        <c:axPos val="b"/>
        <c:numFmt formatCode="\О\с\н\о\в\н\о\й" sourceLinked="1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2835584"/>
        <c:crosses val="autoZero"/>
        <c:auto val="1"/>
        <c:lblAlgn val="ctr"/>
        <c:lblOffset val="100"/>
        <c:noMultiLvlLbl val="0"/>
      </c:catAx>
      <c:valAx>
        <c:axId val="2283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2821504"/>
        <c:crosses val="autoZero"/>
        <c:crossBetween val="between"/>
      </c:valAx>
      <c:spPr>
        <a:noFill/>
        <a:ln w="12436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82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811120832118209E-2"/>
          <c:y val="9.4441762928760831E-2"/>
          <c:w val="0.63354209196072708"/>
          <c:h val="0.90555823707123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000"/>
            </a:solidFill>
          </c:spPr>
          <c:explosion val="25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FFFF"/>
              </a:solidFill>
            </c:spPr>
          </c:dPt>
          <c:dPt>
            <c:idx val="5"/>
            <c:bubble3D val="0"/>
            <c:spPr>
              <a:solidFill>
                <a:schemeClr val="accent2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5896276854282104E-3"/>
                  <c:y val="-0.19828204143852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69721493146689E-2"/>
                  <c:y val="2.7207107797463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89124623310975E-2"/>
                  <c:y val="3.406444585341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598376591814912E-2"/>
                  <c:y val="-9.9268719805796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167808885000486E-2"/>
                  <c:y val="-7.0168876039970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960994459025955E-2"/>
                  <c:y val="-6.6654807533354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7"/>
                <c:pt idx="0">
                  <c:v>Заработная плата с начислениями</c:v>
                </c:pt>
                <c:pt idx="1">
                  <c:v>Коммунальные платежи</c:v>
                </c:pt>
                <c:pt idx="2">
                  <c:v>Содержание имущества</c:v>
                </c:pt>
                <c:pt idx="3">
                  <c:v>Медицинские осмотры</c:v>
                </c:pt>
                <c:pt idx="4">
                  <c:v>Продукты питания </c:v>
                </c:pt>
                <c:pt idx="5">
                  <c:v>ГСМ</c:v>
                </c:pt>
                <c:pt idx="6">
                  <c:v>Субсидия на выполнение МЗ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296.3</c:v>
                </c:pt>
                <c:pt idx="1">
                  <c:v>73.5</c:v>
                </c:pt>
                <c:pt idx="2">
                  <c:v>14.3</c:v>
                </c:pt>
                <c:pt idx="3">
                  <c:v>7.4</c:v>
                </c:pt>
                <c:pt idx="4">
                  <c:v>72.2</c:v>
                </c:pt>
                <c:pt idx="5">
                  <c:v>5.4</c:v>
                </c:pt>
                <c:pt idx="6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71567050646446972"/>
          <c:y val="2.3365388814566065E-3"/>
          <c:w val="0.2580949256342957"/>
          <c:h val="0.99766346111854343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01754641780888"/>
          <c:y val="3.9847602515386195E-2"/>
          <c:w val="0.52816382327209099"/>
          <c:h val="0.837544125922045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(налоговые, неналоговые)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530877</c:v>
                </c:pt>
                <c:pt idx="1">
                  <c:v>550007.30000000005</c:v>
                </c:pt>
                <c:pt idx="2">
                  <c:v>554393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Верхний предел муниципального долга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i="0" baseline="0" smtClean="0"/>
                      <a:t>8,6%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i="0" baseline="0" smtClean="0"/>
                      <a:t>15,4%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i="0" baseline="0" smtClean="0"/>
                      <a:t>20,0%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45614.9</c:v>
                </c:pt>
                <c:pt idx="1">
                  <c:v>84846.6</c:v>
                </c:pt>
                <c:pt idx="2">
                  <c:v>110970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545408"/>
        <c:axId val="72581504"/>
      </c:barChart>
      <c:catAx>
        <c:axId val="70545408"/>
        <c:scaling>
          <c:orientation val="minMax"/>
        </c:scaling>
        <c:delete val="0"/>
        <c:axPos val="b"/>
        <c:majorTickMark val="out"/>
        <c:minorTickMark val="none"/>
        <c:tickLblPos val="nextTo"/>
        <c:crossAx val="72581504"/>
        <c:crosses val="autoZero"/>
        <c:auto val="1"/>
        <c:lblAlgn val="ctr"/>
        <c:lblOffset val="100"/>
        <c:noMultiLvlLbl val="0"/>
      </c:catAx>
      <c:valAx>
        <c:axId val="725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54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07025857878877"/>
          <c:y val="1.595952773516696E-2"/>
          <c:w val="0.31767048216195198"/>
          <c:h val="0.364088044461689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</cdr:x>
      <cdr:y>0.10167</cdr:y>
    </cdr:from>
    <cdr:to>
      <cdr:x>0.42125</cdr:x>
      <cdr:y>0.18114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86608" y="460648"/>
          <a:ext cx="1080120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C00000"/>
              </a:solidFill>
            </a:rPr>
            <a:t>+16 323,0</a:t>
          </a:r>
          <a:endParaRPr lang="ru-RU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0.325</cdr:x>
      <cdr:y>0.53079</cdr:y>
    </cdr:from>
    <cdr:to>
      <cdr:x>0.43611</cdr:x>
      <cdr:y>0.59436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674640" y="2404864"/>
          <a:ext cx="91440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+ 367,4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0.45625</cdr:x>
      <cdr:y>0.54668</cdr:y>
    </cdr:from>
    <cdr:to>
      <cdr:x>0.56736</cdr:x>
      <cdr:y>0.62615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54760" y="2476872"/>
          <a:ext cx="914400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+417,5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0.59625</cdr:x>
      <cdr:y>0.57847</cdr:y>
    </cdr:from>
    <cdr:to>
      <cdr:x>0.70736</cdr:x>
      <cdr:y>0.64204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906888" y="2620888"/>
          <a:ext cx="91440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+25,0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0.7625</cdr:x>
      <cdr:y>0.61026</cdr:y>
    </cdr:from>
    <cdr:to>
      <cdr:x>0.87361</cdr:x>
      <cdr:y>0.65794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275040" y="2764904"/>
          <a:ext cx="914400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+1375,1</a:t>
          </a:r>
          <a:endParaRPr lang="ru-RU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84430C-6E42-4965-845E-7646400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7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171DF-FCF6-4012-9AB1-109D6A061114}" type="slidenum">
              <a:rPr lang="ru-RU" altLang="ru-RU" sz="1200" smtClean="0"/>
              <a:pPr eaLnBrk="1" hangingPunct="1"/>
              <a:t>2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33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7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3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6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08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199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25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947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6745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8670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976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0629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1432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2153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4833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120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025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5159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D19F6A0-DDC1-4FC0-B5D7-C6F16B0E46E7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93C2F3AD-91E2-453E-B408-8767234B38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0276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66BC144-3779-46EB-922D-41833DB65B99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7F496412-8DD2-45A0-95A9-D68CD4E464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1376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A1A16EE-278E-448D-A803-92FAF104B2AE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79B3A92-5FCE-49F9-9451-6C4EAD3C9F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582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CD7143F0-DB3D-4EB2-82AF-089818C6A176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5ACCA6BE-4B60-4CE9-93EB-97DA00698F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7024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450425C-4DF5-471D-BD08-FC6DEAD9C65C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46380891-643A-4BC5-9AED-7900947972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710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F5F520A-3EEF-4D6C-8CAB-735363291A90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51B98CD-DBEE-4D6E-A288-96C2A72647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062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B9FFE3FE-EE79-49C9-8FAA-CE63441A7BA6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409A3AA-A83E-4D2F-AFC4-58DB948F85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54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131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930E1F8-EEDE-4949-BF15-5E3F2FEF0576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3B76487-891F-4596-93B1-1C816236EE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8575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DFF588C-C0A6-4FE8-BB4C-E938E06AAB17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8BD566D-1784-4AAB-A422-48DC6CF980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6083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2783D0F-5EA3-4A00-A79C-342E7A18102A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A341EDF0-AE3A-4FE1-84C2-F665BA2AEB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5431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806530F-575C-4C8F-8131-218C17D2C049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906A506-49B5-4890-AAE3-4A083A144D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9339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604DD06-A287-4604-AEE7-6DE49AE4B153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11EBA61-12BE-43E3-BFE8-2E29CB47D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994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50F6B3-2E8D-4F26-A636-ABE172D9A6BB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317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EA47-B44D-4AFD-9C8B-93CCECB47EA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534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4C70-0CCA-474C-8917-5BB334D745AD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254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2784-ED37-45E2-80CC-D30B6C41AE5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268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D54-09CD-4598-9F2A-2E15FC47B3D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94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8317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FB99-08A0-439D-8930-74D42211FC2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9218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DDED-B33E-4A11-A122-CDB8A3BDBE8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7853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4C80-D41B-4C9D-A97B-64A982C7E90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132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015A-72C8-458A-93B2-1E41EE0350A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0380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64C7-9D9C-42F9-B55B-C1D06A3DFBF8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9155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B2B1-ADCF-44D4-B809-DD16270CC7E3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7827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oc id"/>
          <p:cNvSpPr>
            <a:spLocks noGrp="1" noChangeArrowheads="1"/>
          </p:cNvSpPr>
          <p:nvPr>
            <p:ph type="ftr" sz="quarter" idx="3"/>
          </p:nvPr>
        </p:nvSpPr>
        <p:spPr>
          <a:xfrm>
            <a:off x="8915537" y="37255"/>
            <a:ext cx="65" cy="123111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756807"/>
            <a:ext cx="5130034" cy="372541"/>
          </a:xfrm>
        </p:spPr>
        <p:txBody>
          <a:bodyPr/>
          <a:lstStyle>
            <a:lvl1pPr>
              <a:defRPr sz="24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61896"/>
            <a:ext cx="5130034" cy="217046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13351" name="McK Title Elements"/>
          <p:cNvGrpSpPr>
            <a:grpSpLocks/>
          </p:cNvGrpSpPr>
          <p:nvPr/>
        </p:nvGrpSpPr>
        <p:grpSpPr bwMode="auto">
          <a:xfrm>
            <a:off x="2693795" y="2183416"/>
            <a:ext cx="5130034" cy="4601696"/>
            <a:chOff x="1663" y="1348"/>
            <a:chExt cx="3167" cy="2841"/>
          </a:xfrm>
        </p:grpSpPr>
        <p:sp>
          <p:nvSpPr>
            <p:cNvPr id="13331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8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400" smtClean="0">
                  <a:solidFill>
                    <a:srgbClr val="000000"/>
                  </a:solidFill>
                  <a:latin typeface="Arial" pitchFamily="34" charset="0"/>
                </a:rPr>
                <a:t>КОНФИДЕНЦИАЛЬНО</a:t>
              </a:r>
              <a:endParaRPr lang="en-US" sz="14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2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ru-RU" sz="1400" smtClean="0">
                  <a:solidFill>
                    <a:srgbClr val="000000"/>
                  </a:solidFill>
                  <a:latin typeface="Arial" pitchFamily="34" charset="0"/>
                </a:rPr>
                <a:t>Тип документа</a:t>
              </a:r>
              <a:endParaRPr lang="en-US" sz="14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400" smtClean="0">
                  <a:solidFill>
                    <a:srgbClr val="000000"/>
                  </a:solidFill>
                  <a:latin typeface="Arial" pitchFamily="34" charset="0"/>
                </a:rPr>
                <a:t>Дата</a:t>
              </a:r>
              <a:endParaRPr lang="en-US" sz="14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4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21202" eaLnBrk="0" hangingPunct="0"/>
              <a:endParaRPr lang="ru-RU" sz="900" smtClean="0">
                <a:solidFill>
                  <a:srgbClr val="000000"/>
                </a:solidFill>
                <a:latin typeface="Arial" pitchFamily="34" charset="0"/>
              </a:endParaRPr>
            </a:p>
            <a:p>
              <a:pPr defTabSz="821202" eaLnBrk="0" hangingPunct="0"/>
              <a: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  <a:t>Настоящий отчет был использован консультантами </a:t>
              </a:r>
              <a:b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13343" name="Working Draft Text" hidden="1"/>
          <p:cNvSpPr>
            <a:spLocks noChangeArrowheads="1"/>
          </p:cNvSpPr>
          <p:nvPr/>
        </p:nvSpPr>
        <p:spPr bwMode="auto">
          <a:xfrm>
            <a:off x="427638" y="349865"/>
            <a:ext cx="3110094" cy="21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3526">
              <a:buSzPct val="120000"/>
            </a:pPr>
            <a:r>
              <a:rPr lang="en-US" sz="1400" smtClean="0">
                <a:solidFill>
                  <a:srgbClr val="000000"/>
                </a:solidFill>
                <a:latin typeface="Arial" pitchFamily="34" charset="0"/>
              </a:rPr>
              <a:t>Working Draft    </a:t>
            </a:r>
          </a:p>
        </p:txBody>
      </p:sp>
      <p:sp>
        <p:nvSpPr>
          <p:cNvPr id="13344" name="Working Draft" hidden="1"/>
          <p:cNvSpPr txBox="1">
            <a:spLocks noChangeArrowheads="1"/>
          </p:cNvSpPr>
          <p:nvPr/>
        </p:nvSpPr>
        <p:spPr bwMode="auto">
          <a:xfrm>
            <a:off x="427638" y="594447"/>
            <a:ext cx="4049601" cy="18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" pitchFamily="34" charset="0"/>
              </a:rPr>
              <a:t>Last Modified 09/06/2006 21:40:09 Russian Standard Time</a:t>
            </a:r>
          </a:p>
        </p:txBody>
      </p:sp>
      <p:sp>
        <p:nvSpPr>
          <p:cNvPr id="13345" name="Printed" hidden="1"/>
          <p:cNvSpPr txBox="1">
            <a:spLocks noChangeArrowheads="1"/>
          </p:cNvSpPr>
          <p:nvPr/>
        </p:nvSpPr>
        <p:spPr bwMode="auto">
          <a:xfrm>
            <a:off x="427638" y="816352"/>
            <a:ext cx="3618724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" pitchFamily="34" charset="0"/>
              </a:rPr>
              <a:t>Printed 08/06/2006 17:52:59 Russian Standard Time</a:t>
            </a:r>
          </a:p>
        </p:txBody>
      </p:sp>
    </p:spTree>
    <p:extLst>
      <p:ext uri="{BB962C8B-B14F-4D97-AF65-F5344CB8AC3E}">
        <p14:creationId xmlns:p14="http://schemas.microsoft.com/office/powerpoint/2010/main" val="12309854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BA2CC6-C6B6-480E-9684-7003AC8568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4455801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49" y="4407327"/>
            <a:ext cx="7771995" cy="630942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49" y="4099550"/>
            <a:ext cx="777199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481" indent="0">
              <a:buNone/>
              <a:defRPr sz="1800"/>
            </a:lvl2pPr>
            <a:lvl3pPr marL="932962" indent="0">
              <a:buNone/>
              <a:defRPr sz="1600"/>
            </a:lvl3pPr>
            <a:lvl4pPr marL="1399443" indent="0">
              <a:buNone/>
              <a:defRPr sz="1400"/>
            </a:lvl4pPr>
            <a:lvl5pPr marL="1865925" indent="0">
              <a:buNone/>
              <a:defRPr sz="1400"/>
            </a:lvl5pPr>
            <a:lvl6pPr marL="2332406" indent="0">
              <a:buNone/>
              <a:defRPr sz="1400"/>
            </a:lvl6pPr>
            <a:lvl7pPr marL="2798887" indent="0">
              <a:buNone/>
              <a:defRPr sz="1400"/>
            </a:lvl7pPr>
            <a:lvl8pPr marL="3265368" indent="0">
              <a:buNone/>
              <a:defRPr sz="1400"/>
            </a:lvl8pPr>
            <a:lvl9pPr marL="373184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003F4B-2088-467B-9DC0-EBE5E90EE1C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05828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4729" y="1299036"/>
            <a:ext cx="4318495" cy="167738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98728" y="1299036"/>
            <a:ext cx="4320114" cy="167738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E9C6A-E278-431D-A96D-1DF63D209A4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45157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6298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5" y="275356"/>
            <a:ext cx="8230410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796" y="1805987"/>
            <a:ext cx="4039882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796" y="2175318"/>
            <a:ext cx="4039882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703" y="1805987"/>
            <a:ext cx="4041502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82B1BA-72D5-4176-9692-224AAFBE27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985391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05B332-30C4-4278-8A68-48820D4AD6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0124308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1A1401-F3A0-47B6-9805-873E96865AC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1069690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5" y="1127318"/>
            <a:ext cx="3008044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988" y="273738"/>
            <a:ext cx="5112217" cy="1938992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215444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1465A8-2AE6-4628-ABFE-EF5BA87AE7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7305772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544" y="5060058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507831"/>
          </a:xfrm>
        </p:spPr>
        <p:txBody>
          <a:bodyPr/>
          <a:lstStyle>
            <a:lvl1pPr marL="0" indent="0">
              <a:buNone/>
              <a:defRPr sz="3300"/>
            </a:lvl1pPr>
            <a:lvl2pPr marL="466481" indent="0">
              <a:buNone/>
              <a:defRPr sz="2900"/>
            </a:lvl2pPr>
            <a:lvl3pPr marL="932962" indent="0">
              <a:buNone/>
              <a:defRPr sz="2400"/>
            </a:lvl3pPr>
            <a:lvl4pPr marL="1399443" indent="0">
              <a:buNone/>
              <a:defRPr sz="2000"/>
            </a:lvl4pPr>
            <a:lvl5pPr marL="1865925" indent="0">
              <a:buNone/>
              <a:defRPr sz="2000"/>
            </a:lvl5pPr>
            <a:lvl6pPr marL="2332406" indent="0">
              <a:buNone/>
              <a:defRPr sz="2000"/>
            </a:lvl6pPr>
            <a:lvl7pPr marL="2798887" indent="0">
              <a:buNone/>
              <a:defRPr sz="2000"/>
            </a:lvl7pPr>
            <a:lvl8pPr marL="3265368" indent="0">
              <a:buNone/>
              <a:defRPr sz="2000"/>
            </a:lvl8pPr>
            <a:lvl9pPr marL="373184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F0A602-E7B5-44DB-8BE4-286CB939CA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4513723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64187" y="1299036"/>
            <a:ext cx="2954655" cy="124720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E6EB0C-9A56-4BF8-BBBD-49FB3128808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6549270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26454" y="234864"/>
            <a:ext cx="292388" cy="2311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108" y="234864"/>
            <a:ext cx="1231106" cy="2311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64E0FD-4AC0-48CB-8D48-812EC57B74F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6781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9" y="234864"/>
            <a:ext cx="8794113" cy="2947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4729" y="1299036"/>
            <a:ext cx="8794113" cy="24622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186271"/>
          </a:xfrm>
        </p:spPr>
        <p:txBody>
          <a:bodyPr/>
          <a:lstStyle>
            <a:lvl1pPr>
              <a:defRPr/>
            </a:lvl1pPr>
          </a:lstStyle>
          <a:p>
            <a:fld id="{9D0D7CEC-88C5-4800-8F28-947414E2C47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646" y="37255"/>
            <a:ext cx="1825560" cy="12472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660646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9" y="234864"/>
            <a:ext cx="8794113" cy="2947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4729" y="1299036"/>
            <a:ext cx="8794113" cy="24622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186271"/>
          </a:xfrm>
        </p:spPr>
        <p:txBody>
          <a:bodyPr/>
          <a:lstStyle>
            <a:lvl1pPr>
              <a:defRPr/>
            </a:lvl1pPr>
          </a:lstStyle>
          <a:p>
            <a:fld id="{38339CE7-A514-47C2-AF0E-417D5BED4B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646" y="37255"/>
            <a:ext cx="1825560" cy="12472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29832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76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3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8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202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ags" Target="../tags/tag3.xml"/><Relationship Id="rId26" Type="http://schemas.openxmlformats.org/officeDocument/2006/relationships/tags" Target="../tags/tag11.xml"/><Relationship Id="rId3" Type="http://schemas.openxmlformats.org/officeDocument/2006/relationships/slideLayout" Target="../slideLayouts/slideLayout48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tags" Target="../tags/tag2.xml"/><Relationship Id="rId25" Type="http://schemas.openxmlformats.org/officeDocument/2006/relationships/tags" Target="../tags/tag10.xml"/><Relationship Id="rId2" Type="http://schemas.openxmlformats.org/officeDocument/2006/relationships/slideLayout" Target="../slideLayouts/slideLayout47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24" Type="http://schemas.openxmlformats.org/officeDocument/2006/relationships/tags" Target="../tags/tag9.xml"/><Relationship Id="rId5" Type="http://schemas.openxmlformats.org/officeDocument/2006/relationships/slideLayout" Target="../slideLayouts/slideLayout50.xml"/><Relationship Id="rId15" Type="http://schemas.openxmlformats.org/officeDocument/2006/relationships/vmlDrawing" Target="../drawings/vmlDrawing1.vml"/><Relationship Id="rId23" Type="http://schemas.openxmlformats.org/officeDocument/2006/relationships/tags" Target="../tags/tag8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55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Relationship Id="rId22" Type="http://schemas.openxmlformats.org/officeDocument/2006/relationships/tags" Target="../tags/tag7.xml"/><Relationship Id="rId27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320" r:id="rId2"/>
    <p:sldLayoutId id="2147486326" r:id="rId3"/>
    <p:sldLayoutId id="2147486321" r:id="rId4"/>
    <p:sldLayoutId id="2147486322" r:id="rId5"/>
    <p:sldLayoutId id="2147486323" r:id="rId6"/>
    <p:sldLayoutId id="2147486327" r:id="rId7"/>
    <p:sldLayoutId id="2147486328" r:id="rId8"/>
    <p:sldLayoutId id="2147486329" r:id="rId9"/>
    <p:sldLayoutId id="2147486324" r:id="rId10"/>
    <p:sldLayoutId id="2147486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3FA2C83-5F8C-44E2-921E-5FADFABE5CBA}" type="datetimeFigureOut">
              <a:rPr lang="ru-RU"/>
              <a:pPr>
                <a:defRPr/>
              </a:pPr>
              <a:t>11.12.2018</a:t>
            </a:fld>
            <a:endParaRPr lang="ru-RU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10D6E16-7D05-44F1-BC9C-BFA2C097C9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3" r:id="rId1"/>
    <p:sldLayoutId id="2147486344" r:id="rId2"/>
    <p:sldLayoutId id="2147486345" r:id="rId3"/>
    <p:sldLayoutId id="2147486346" r:id="rId4"/>
    <p:sldLayoutId id="2147486347" r:id="rId5"/>
    <p:sldLayoutId id="2147486348" r:id="rId6"/>
    <p:sldLayoutId id="2147486349" r:id="rId7"/>
    <p:sldLayoutId id="2147486350" r:id="rId8"/>
    <p:sldLayoutId id="2147486351" r:id="rId9"/>
    <p:sldLayoutId id="2147486352" r:id="rId10"/>
    <p:sldLayoutId id="2147486353" r:id="rId11"/>
    <p:sldLayoutId id="21474863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099CD0-F0DC-4560-9822-CCD40559292E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68" r:id="rId1"/>
    <p:sldLayoutId id="2147486369" r:id="rId2"/>
    <p:sldLayoutId id="2147486370" r:id="rId3"/>
    <p:sldLayoutId id="2147486371" r:id="rId4"/>
    <p:sldLayoutId id="2147486372" r:id="rId5"/>
    <p:sldLayoutId id="2147486373" r:id="rId6"/>
    <p:sldLayoutId id="2147486374" r:id="rId7"/>
    <p:sldLayoutId id="2147486375" r:id="rId8"/>
    <p:sldLayoutId id="2147486376" r:id="rId9"/>
    <p:sldLayoutId id="2147486377" r:id="rId10"/>
    <p:sldLayoutId id="21474863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7" name="Group 343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-6479" y="-22677"/>
            <a:ext cx="9145619" cy="241343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534436" y="-21057"/>
            <a:ext cx="2611183" cy="239723"/>
          </a:xfrm>
          <a:custGeom>
            <a:avLst/>
            <a:gdLst>
              <a:gd name="T0" fmla="*/ 0 w 1612"/>
              <a:gd name="T1" fmla="*/ 0 h 164"/>
              <a:gd name="T2" fmla="*/ 95 w 1612"/>
              <a:gd name="T3" fmla="*/ 164 h 164"/>
              <a:gd name="T4" fmla="*/ 1612 w 1612"/>
              <a:gd name="T5" fmla="*/ 164 h 164"/>
              <a:gd name="T6" fmla="*/ 1612 w 1612"/>
              <a:gd name="T7" fmla="*/ 0 h 164"/>
              <a:gd name="T8" fmla="*/ 0 w 1612"/>
              <a:gd name="T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/>
          <a:lstStyle/>
          <a:p>
            <a:endParaRPr lang="ru-RU" sz="12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8"/>
            </p:custDataLst>
          </p:nvPr>
        </p:nvSpPr>
        <p:spPr bwMode="auto">
          <a:xfrm>
            <a:off x="-6479" y="-27536"/>
            <a:ext cx="9174776" cy="25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6" tIns="46648" rIns="93296" bIns="46648"/>
          <a:lstStyle/>
          <a:p>
            <a:endParaRPr lang="ru-RU" sz="12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379" name="Group 35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860" y="6616658"/>
            <a:ext cx="9140759" cy="264018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7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4 h 164"/>
                <a:gd name="T4" fmla="*/ 1612 w 1612"/>
                <a:gd name="T5" fmla="*/ 164 h 164"/>
                <a:gd name="T6" fmla="*/ 1612 w 1612"/>
                <a:gd name="T7" fmla="*/ 0 h 164"/>
                <a:gd name="T8" fmla="*/ 0 w 1612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7010670" y="6660392"/>
            <a:ext cx="190493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3526">
              <a:defRPr b="1">
                <a:solidFill>
                  <a:schemeClr val="bg2"/>
                </a:solidFill>
              </a:defRPr>
            </a:lvl1pPr>
          </a:lstStyle>
          <a:p>
            <a:fld id="{B66E1AFB-39CA-49A1-9C90-087FAE4B0F98}" type="slidenum">
              <a:rPr lang="en-US" sz="1200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z="12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121489" y="234864"/>
            <a:ext cx="8794113" cy="29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24729" y="1299036"/>
            <a:ext cx="8794113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488" name="McK Slide Elements"/>
          <p:cNvGrpSpPr>
            <a:grpSpLocks/>
          </p:cNvGrpSpPr>
          <p:nvPr/>
        </p:nvGrpSpPr>
        <p:grpSpPr bwMode="auto">
          <a:xfrm>
            <a:off x="124729" y="542615"/>
            <a:ext cx="8794113" cy="6287850"/>
            <a:chOff x="77" y="335"/>
            <a:chExt cx="5429" cy="3882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47675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95350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44613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smtClean="0">
                  <a:solidFill>
                    <a:srgbClr val="000000"/>
                  </a:solidFill>
                  <a:latin typeface="Arial" pitchFamily="34" charset="0"/>
                </a:rPr>
                <a:t>Unit of measure</a:t>
              </a:r>
            </a:p>
          </p:txBody>
        </p:sp>
        <p:sp>
          <p:nvSpPr>
            <p:cNvPr id="1033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806450" indent="-806450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79500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258888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38275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92288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</a:t>
              </a:r>
              <a:r>
                <a:rPr lang="en-US" sz="1200" smtClean="0">
                  <a:solidFill>
                    <a:srgbClr val="000000"/>
                  </a:solidFill>
                  <a:latin typeface="Arial" pitchFamily="34" charset="0"/>
                </a:rPr>
                <a:t>*</a:t>
              </a:r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Сноска</a:t>
              </a:r>
              <a:endParaRPr lang="en-US" sz="1200" smtClean="0">
                <a:solidFill>
                  <a:srgbClr val="000000"/>
                </a:solidFill>
                <a:latin typeface="Arial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Источник</a:t>
              </a:r>
              <a:r>
                <a:rPr lang="en-US" sz="1200" smtClean="0">
                  <a:solidFill>
                    <a:srgbClr val="000000"/>
                  </a:solidFill>
                  <a:latin typeface="Arial" pitchFamily="34" charset="0"/>
                </a:rPr>
                <a:t>:</a:t>
              </a:r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Источник</a:t>
              </a:r>
              <a:endParaRPr lang="en-US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198875" y="2765712"/>
            <a:ext cx="1747704" cy="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Arial" pitchFamily="34" charset="0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579515" y="4302850"/>
            <a:ext cx="986424" cy="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Arial" pitchFamily="34" charset="0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5"/>
            </p:custDataLst>
          </p:nvPr>
        </p:nvSpPr>
        <p:spPr bwMode="auto">
          <a:xfrm>
            <a:off x="150646" y="37255"/>
            <a:ext cx="182556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3526">
              <a:defRPr sz="800" b="1">
                <a:solidFill>
                  <a:schemeClr val="bg2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  <a:latin typeface="Arial" pitchFamily="34" charset="0"/>
              </a:rPr>
              <a:t>MOS-ROS005-200600608-SS1wm-r_c</a:t>
            </a:r>
          </a:p>
        </p:txBody>
      </p:sp>
      <p:graphicFrame>
        <p:nvGraphicFramePr>
          <p:cNvPr id="1062" name="Rectangle 38" hidden="1"/>
          <p:cNvGraphicFramePr>
            <a:graphicFrameLocks/>
          </p:cNvGraphicFramePr>
          <p:nvPr>
            <p:custDataLst>
              <p:tags r:id="rId26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r:id="rId28" imgW="0" imgH="0" progId="TCLayout.ActiveDocument">
                  <p:embed/>
                </p:oleObj>
              </mc:Choice>
              <mc:Fallback>
                <p:oleObj r:id="rId28" imgW="0" imgH="0" progId="TCLayout.ActiveDocument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5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80" r:id="rId1"/>
    <p:sldLayoutId id="2147486381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  <p:sldLayoutId id="2147486391" r:id="rId12"/>
    <p:sldLayoutId id="2147486392" r:id="rId13"/>
  </p:sldLayoutIdLst>
  <p:hf hdr="0" dt="0"/>
  <p:txStyles>
    <p:titleStyle>
      <a:lvl1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2pPr>
      <a:lvl3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3pPr>
      <a:lvl4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4pPr>
      <a:lvl5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5pPr>
      <a:lvl6pPr marL="466481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6pPr>
      <a:lvl7pPr marL="932962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7pPr>
      <a:lvl8pPr marL="1399443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8pPr>
      <a:lvl9pPr marL="1865925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9pPr>
    </p:titleStyle>
    <p:bodyStyle>
      <a:lvl1pPr algn="l" defTabSz="913526" rtl="0" fontAlgn="base">
        <a:spcBef>
          <a:spcPct val="0"/>
        </a:spcBef>
        <a:spcAft>
          <a:spcPct val="0"/>
        </a:spcAft>
        <a:buSzPct val="12000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7396" indent="-145775" algn="l" defTabSz="913526" rtl="0" fontAlgn="base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301269" indent="-152254" algn="l" defTabSz="913526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40566" indent="-137677" algn="l" defTabSz="913526" rtl="0" fontAlgn="base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94440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60921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527402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93884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60365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0100" cy="619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sz="5300" b="1" i="1" dirty="0" smtClean="0">
                <a:solidFill>
                  <a:srgbClr val="333399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Проект бюджета </a:t>
            </a:r>
            <a:r>
              <a:rPr lang="ru-RU" sz="6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6000" b="1" dirty="0" smtClean="0">
                <a:solidFill>
                  <a:srgbClr val="002060"/>
                </a:solidFill>
              </a:rPr>
              <a:t> района НА  201</a:t>
            </a:r>
            <a:r>
              <a:rPr lang="ru-RU" sz="6000" b="1" dirty="0">
                <a:solidFill>
                  <a:srgbClr val="002060"/>
                </a:solidFill>
              </a:rPr>
              <a:t>9</a:t>
            </a:r>
            <a:r>
              <a:rPr lang="ru-RU" sz="6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год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и  на плановый период 2020 и 2021 годов</a:t>
            </a:r>
            <a:r>
              <a:rPr lang="ru-RU" sz="6000" b="1" i="1" dirty="0" smtClean="0">
                <a:solidFill>
                  <a:srgbClr val="002060"/>
                </a:solidFill>
              </a:rPr>
              <a:t> </a:t>
            </a:r>
            <a:r>
              <a:rPr lang="ru-RU" sz="5300" b="1" i="1" dirty="0" smtClean="0">
                <a:solidFill>
                  <a:srgbClr val="333399"/>
                </a:solidFill>
              </a:rPr>
              <a:t/>
            </a:r>
            <a:br>
              <a:rPr lang="ru-RU" sz="5300" b="1" i="1" dirty="0" smtClean="0">
                <a:solidFill>
                  <a:srgbClr val="333399"/>
                </a:solidFill>
              </a:rPr>
            </a:br>
            <a: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E2A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50073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Структура расходов в 2018 году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677364"/>
              </p:ext>
            </p:extLst>
          </p:nvPr>
        </p:nvGraphicFramePr>
        <p:xfrm>
          <a:off x="395536" y="16288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2341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8876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Запланировано на реализацию приоритетных мероприятий на 2019-2021 годы 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597167"/>
              </p:ext>
            </p:extLst>
          </p:nvPr>
        </p:nvGraphicFramePr>
        <p:xfrm>
          <a:off x="467544" y="1412776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108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Выполнение проектно – изыскательских работ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2019 -3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765,8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10 604,0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ремонтов в пищеблоках образовательных организаций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2 085,3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2020-798,1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538,5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Оснащение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пищеблоков необходимым оборудованием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2019-1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358,3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2020-1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286,1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2021-919,2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Организация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перевозки обучающихся школьными автобусами, в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т.ч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. приобретение школьных автобусов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2019- 1 223,9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2020 -781,2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2021 -1 761,2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2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000915"/>
              </p:ext>
            </p:extLst>
          </p:nvPr>
        </p:nvGraphicFramePr>
        <p:xfrm>
          <a:off x="467544" y="1412776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ремонтных работ в зданиях образовательных организаций и учреждений, подведомственных отделу культуры, подготовку ПСД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18 245,1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2020-13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 045,7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2021-15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313,5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Капитальный ремонт ДЮСШ «Юность»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2019-5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830,0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пожарной безопасности образовательных организаций и учреждений, подведомственных отделу культуры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755,2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2 711,2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-2 444,1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 летней оздоровительной кампании (обеспечение летнего отдыха в стационарных лагерях, лагерях с дневным пребыванием)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2019-2 047,7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 – 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047,7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2021 -2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047,7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23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017242"/>
              </p:ext>
            </p:extLst>
          </p:nvPr>
        </p:nvGraphicFramePr>
        <p:xfrm>
          <a:off x="467544" y="1326976"/>
          <a:ext cx="8229600" cy="448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3590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Приобретение книжного фонда,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предметов музейного фонда и оборудования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409,0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559,0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569,0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 мероприятий в зданиях муниципальных учреждений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, способствующих энергосбережению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619,1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 – 50,0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996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282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507425"/>
              </p:ext>
            </p:extLst>
          </p:nvPr>
        </p:nvGraphicFramePr>
        <p:xfrm>
          <a:off x="467544" y="1326976"/>
          <a:ext cx="8229600" cy="490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 детей в возрасте от 6 мес. до 1,5 лет специальными молочными продуктами (семьи с доходом ниже прожит. минимума)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 –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2 000,0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2 000,0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2 000,0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Повышение уровня доступности для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маломобильных групп населения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63,0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2020-  14,2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Предоставление единовременных выплат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врачебным кадрам, прибывшим для работы в ОГБУЗ «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Шелеховская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РБ»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150,0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2020-225,0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2021-300,0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7996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84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55132"/>
              </p:ext>
            </p:extLst>
          </p:nvPr>
        </p:nvGraphicFramePr>
        <p:xfrm>
          <a:off x="467544" y="1326976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5750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Подготовка объектов коммунальной инфраструктуры к отопительному сезону (ремонт водовода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Шелехов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– Чистые Ключи, приобретение котельно – вспомогательного оборудования, подготовка объектов инженерной инфраструктуры к работе в зимних условиях) 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 – 16 552,6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 – 15 655,0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– 13 235,0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Организация сбора,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транспортирования и утилизации ТКО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8 250,0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 – 200,0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2021 - 200,0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Содержание автомобильных дорог общего пользования местного значения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1 496,1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2020 -  1 886,1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2 024,0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58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492443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  <p:sp>
        <p:nvSpPr>
          <p:cNvPr id="1525815" name="Rectangle 55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94113" cy="553998"/>
          </a:xfrm>
        </p:spPr>
        <p:txBody>
          <a:bodyPr/>
          <a:lstStyle/>
          <a:p>
            <a:pPr algn="ctr"/>
            <a:r>
              <a:rPr lang="ru-RU" sz="1800" dirty="0" smtClean="0"/>
              <a:t>Межбюджетные трансферты бюджетам поселений </a:t>
            </a:r>
            <a:r>
              <a:rPr lang="ru-RU" sz="1800" dirty="0" err="1" smtClean="0"/>
              <a:t>Шелеховского</a:t>
            </a:r>
            <a:r>
              <a:rPr lang="ru-RU" sz="1800" dirty="0" smtClean="0"/>
              <a:t> района  </a:t>
            </a:r>
            <a:r>
              <a:rPr lang="ru-RU" sz="1800" dirty="0"/>
              <a:t>в </a:t>
            </a:r>
            <a:r>
              <a:rPr lang="ru-RU" sz="1800" dirty="0" smtClean="0"/>
              <a:t>2018-2021г.г.(тыс. рублей)</a:t>
            </a:r>
            <a:endParaRPr lang="ru-RU" sz="1800" dirty="0"/>
          </a:p>
        </p:txBody>
      </p:sp>
      <p:graphicFrame>
        <p:nvGraphicFramePr>
          <p:cNvPr id="1525877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12303"/>
              </p:ext>
            </p:extLst>
          </p:nvPr>
        </p:nvGraphicFramePr>
        <p:xfrm>
          <a:off x="153887" y="1772571"/>
          <a:ext cx="8738593" cy="4987009"/>
        </p:xfrm>
        <a:graphic>
          <a:graphicData uri="http://schemas.openxmlformats.org/drawingml/2006/table">
            <a:tbl>
              <a:tblPr/>
              <a:tblGrid>
                <a:gridCol w="3049961"/>
                <a:gridCol w="1152128"/>
                <a:gridCol w="1152128"/>
                <a:gridCol w="1080120"/>
                <a:gridCol w="936104"/>
                <a:gridCol w="1368152"/>
              </a:tblGrid>
              <a:tr h="64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2018 год (первонач.)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2018 (план на 01.12.2018)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75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уровня бюджетной обеспеченности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46 696,3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поддержку мер по обеспечению сбалансированности бюджетов поселений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16 340,7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16 340,7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16 363,3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15 368,7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15 287,2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МБТ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51 033,4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63 037,0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51 056,0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50 061,4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49 979,9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8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Объем средств, запланированный на 2019 год находится в пределах первоначальных параметров на 2018 год</a:t>
                      </a: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</a:rPr>
              <a:t>Основные параметры бюджета на </a:t>
            </a:r>
            <a:r>
              <a:rPr lang="ru-RU" sz="1800" b="1" dirty="0" smtClean="0">
                <a:solidFill>
                  <a:srgbClr val="0000FF"/>
                </a:solidFill>
              </a:rPr>
              <a:t>2019 </a:t>
            </a:r>
            <a:r>
              <a:rPr lang="ru-RU" sz="1800" b="1" dirty="0" smtClean="0">
                <a:solidFill>
                  <a:srgbClr val="0000FF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00FF"/>
                </a:solidFill>
              </a:rPr>
              <a:t>2020 </a:t>
            </a:r>
            <a:r>
              <a:rPr lang="ru-RU" sz="1800" b="1" dirty="0" smtClean="0">
                <a:solidFill>
                  <a:srgbClr val="0000FF"/>
                </a:solidFill>
              </a:rPr>
              <a:t>и </a:t>
            </a:r>
            <a:r>
              <a:rPr lang="ru-RU" sz="1800" b="1" dirty="0" smtClean="0">
                <a:solidFill>
                  <a:srgbClr val="0000FF"/>
                </a:solidFill>
              </a:rPr>
              <a:t>2021 </a:t>
            </a:r>
            <a:r>
              <a:rPr lang="ru-RU" sz="1800" b="1" dirty="0" smtClean="0">
                <a:solidFill>
                  <a:srgbClr val="0000FF"/>
                </a:solidFill>
              </a:rPr>
              <a:t>годов, тыс. руб.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791783"/>
              </p:ext>
            </p:extLst>
          </p:nvPr>
        </p:nvGraphicFramePr>
        <p:xfrm>
          <a:off x="457200" y="1340768"/>
          <a:ext cx="8229600" cy="43546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0584"/>
                <a:gridCol w="1944216"/>
                <a:gridCol w="2057400"/>
                <a:gridCol w="2057400"/>
              </a:tblGrid>
              <a:tr h="11441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2019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2020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2021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401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059,5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389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886,6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1 388 155,5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437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660,0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1 429 118,3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1 414 278,9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15 747,2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31 416,2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36 600,5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39 231,7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26 123,4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5784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6,9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7,1%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4,7%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4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Уровень муниципального долга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74301"/>
              </p:ext>
            </p:extLst>
          </p:nvPr>
        </p:nvGraphicFramePr>
        <p:xfrm>
          <a:off x="611560" y="1700808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9704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7757773-1ADA-4AD7-AF37-CFD6BD5CCD81}" type="slidenum">
              <a:rPr lang="ru-RU" altLang="ru-RU" sz="140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2018-2021 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152886"/>
              </p:ext>
            </p:extLst>
          </p:nvPr>
        </p:nvGraphicFramePr>
        <p:xfrm>
          <a:off x="847725" y="1865313"/>
          <a:ext cx="737552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1" name="Диаграмма" r:id="rId4" imgW="8258192" imgH="4905439" progId="MSGraph.Chart.8">
                  <p:embed followColorScheme="full"/>
                </p:oleObj>
              </mc:Choice>
              <mc:Fallback>
                <p:oleObj name="Диаграмма" r:id="rId4" imgW="8258192" imgH="4905439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865313"/>
                        <a:ext cx="7375525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350"/>
            <a:ext cx="8066410" cy="504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2018-2019 годы</a:t>
            </a:r>
            <a:b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39750" cy="404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DD1DB4-DF98-4853-AB07-7982E77097A4}" type="slidenum">
              <a:rPr lang="ru-RU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27652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ru-RU" sz="2400" smtClean="0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843391"/>
              </p:ext>
            </p:extLst>
          </p:nvPr>
        </p:nvGraphicFramePr>
        <p:xfrm>
          <a:off x="544513" y="1772816"/>
          <a:ext cx="765810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4" name="Диаграмма" r:id="rId3" imgW="8572433" imgH="5219662" progId="MSGraph.Chart.8">
                  <p:embed followColorScheme="full"/>
                </p:oleObj>
              </mc:Choice>
              <mc:Fallback>
                <p:oleObj name="Диаграмма" r:id="rId3" imgW="8572433" imgH="521966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772816"/>
                        <a:ext cx="765810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543012" y="2364146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+24 202</a:t>
            </a: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4373563" y="2132013"/>
            <a:ext cx="11350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-51 479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6891"/>
          </a:xfrm>
        </p:spPr>
        <p:txBody>
          <a:bodyPr/>
          <a:lstStyle/>
          <a:p>
            <a:r>
              <a:rPr lang="ru-RU" sz="2400" b="1" dirty="0" smtClean="0"/>
              <a:t>Динамика налоговых доходов, тыс. руб.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04664532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82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 неналоговых доходов </a:t>
            </a:r>
            <a:r>
              <a:rPr 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Шелеховского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района  в 2018 – 2019 гг.        (тыс. рублей)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048638"/>
              </p:ext>
            </p:extLst>
          </p:nvPr>
        </p:nvGraphicFramePr>
        <p:xfrm>
          <a:off x="-180975" y="1152525"/>
          <a:ext cx="10355263" cy="46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Лист" r:id="rId3" imgW="7219984" imgH="3248138" progId="Excel.Sheet.8">
                  <p:embed/>
                </p:oleObj>
              </mc:Choice>
              <mc:Fallback>
                <p:oleObj name="Лист" r:id="rId3" imgW="7219984" imgH="324813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152525"/>
                        <a:ext cx="10355263" cy="465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9702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2195737" y="3516313"/>
            <a:ext cx="1152302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-330,7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3995738" y="3789363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-135,5</a:t>
            </a: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5787252" y="3173065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+ 7 644,7</a:t>
            </a:r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7783513" y="4062413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-630,7</a:t>
            </a:r>
          </a:p>
        </p:txBody>
      </p:sp>
    </p:spTree>
    <p:extLst>
      <p:ext uri="{BB962C8B-B14F-4D97-AF65-F5344CB8AC3E}">
        <p14:creationId xmlns:p14="http://schemas.microsoft.com/office/powerpoint/2010/main" val="3468058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92535"/>
              </p:ext>
            </p:extLst>
          </p:nvPr>
        </p:nvGraphicFramePr>
        <p:xfrm>
          <a:off x="323528" y="764704"/>
          <a:ext cx="8496944" cy="554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49"/>
                <a:gridCol w="792815"/>
                <a:gridCol w="792815"/>
                <a:gridCol w="951378"/>
                <a:gridCol w="872097"/>
                <a:gridCol w="951378"/>
                <a:gridCol w="951378"/>
                <a:gridCol w="1678734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2018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Изм.2019 к 2018,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млн.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2020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2020 к 2019,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2021 год, млн.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2021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 2020,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111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63,1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69,1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+6,0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35,8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-33,3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-6,3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105,4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-89,0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+0,3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745,1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781,9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+36,8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784,9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+3,0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784,8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06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МБТ,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-2,4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091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осущ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. части полномочий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-2,4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8671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-4,0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06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Возврат остатков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-1,1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+1,1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921,7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870,2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-51,5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839,9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-30,3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833,8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-6,1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00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03950"/>
              </p:ext>
            </p:extLst>
          </p:nvPr>
        </p:nvGraphicFramePr>
        <p:xfrm>
          <a:off x="461828" y="-14480"/>
          <a:ext cx="8208912" cy="6376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368152"/>
                <a:gridCol w="1296144"/>
                <a:gridCol w="1440160"/>
              </a:tblGrid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раздела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2019,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2020,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</a:tr>
              <a:tr h="417918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849,4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125 168,4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122 935,3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C00000"/>
                        </a:buClr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</a:t>
                      </a:r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5 816,7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5 200,3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5 015,5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экономика,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i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Дорожный фонд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4 185,0</a:t>
                      </a:r>
                    </a:p>
                    <a:p>
                      <a:pPr algn="ctr"/>
                      <a:r>
                        <a:rPr lang="ru-RU" sz="14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1 496,1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4 275,0</a:t>
                      </a:r>
                    </a:p>
                    <a:p>
                      <a:pPr algn="ctr"/>
                      <a:r>
                        <a:rPr lang="ru-RU" sz="14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1 886,1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4 512,9</a:t>
                      </a:r>
                    </a:p>
                    <a:p>
                      <a:pPr algn="ctr"/>
                      <a:r>
                        <a:rPr lang="ru-RU" sz="14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2 024,0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 – коммунальное хозяйство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27 951,4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18 027,8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15 607,8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Образование, в том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числе: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1 116 640,0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435 864,3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531 681,4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115 946,6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1 123 951,3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448 247,0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540 111,1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104 422,8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1 100 837,1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434 740,8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536 496,7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100 369,5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32 482,0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31 279,6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29 568,0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0902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34 569,7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34 644,7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34 719,7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600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спорт</a:t>
                      </a:r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25 094,8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16 922,6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15 846,5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8271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информации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1 715,0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51 056,0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50 061,4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49 979,9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РАСХОДОВ, в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финансирование социальной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1 437 660,0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1 208 786,5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1 413 371,1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206 798,2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1 382 862,7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180 971,3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  <p:sp>
        <p:nvSpPr>
          <p:cNvPr id="3" name="Левая фигурная скобка 2"/>
          <p:cNvSpPr/>
          <p:nvPr/>
        </p:nvSpPr>
        <p:spPr>
          <a:xfrm>
            <a:off x="382636" y="2708920"/>
            <a:ext cx="155448" cy="91440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0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Структура Расходов бюджета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2000" b="1" dirty="0" smtClean="0">
                <a:solidFill>
                  <a:srgbClr val="002060"/>
                </a:solidFill>
              </a:rPr>
              <a:t> района в 2019-2021 годах, млн. рублей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9821074"/>
              </p:ext>
            </p:extLst>
          </p:nvPr>
        </p:nvGraphicFramePr>
        <p:xfrm>
          <a:off x="179512" y="1772816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8057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97488"/>
              </p:ext>
            </p:extLst>
          </p:nvPr>
        </p:nvGraphicFramePr>
        <p:xfrm>
          <a:off x="467544" y="116632"/>
          <a:ext cx="8496944" cy="6670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080120"/>
                <a:gridCol w="1080120"/>
                <a:gridCol w="1080120"/>
              </a:tblGrid>
              <a:tr h="3709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Наименование муниципальной программы 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2019,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2020,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</a:tr>
              <a:tr h="5182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«Совершенствование сферы образования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1 047 941,7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1 043 519,9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1 026 085,7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развития молодежной среды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2 859,7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2 859,7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2 859,7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«Развитие сферы культуры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98 369,1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92 374,6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88 757,3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«Дополнительные меры поддержки для отдельных категорий граждан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2 233,0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2 259,2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«Развитие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физической культуры и системы спортивной подготовки в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Шелеховском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38 140,3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28 356,1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26 401,1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 «Обеспечение комплексных мер безопасности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7 652,1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7 188,3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7 003,5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60995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« Совершенствование механизмов управления развитием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185 939,5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178 891,5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176 522,0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720080"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«Совершенствование механизмов управлением муниципальным имуществом»</a:t>
                      </a:r>
                    </a:p>
                    <a:p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18 226,8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35 454,6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32 764,8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60382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«Развитие коммунальной инфраструктуры и экологии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26 917,8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17 791,1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15 509,0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расходов по муниципальным программам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1 428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280,0</a:t>
                      </a:r>
                    </a:p>
                    <a:p>
                      <a:pPr algn="ctr"/>
                      <a:r>
                        <a:rPr lang="ru-RU" sz="1400" b="1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99,4% от объема расходов</a:t>
                      </a:r>
                      <a:endParaRPr lang="ru-RU" sz="1400" b="1" u="sng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1 408 695,0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1 378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223,1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DDDDD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DDDDD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14000</TotalTime>
  <Words>1201</Words>
  <Application>Microsoft Office PowerPoint</Application>
  <PresentationFormat>Экран (4:3)</PresentationFormat>
  <Paragraphs>367</Paragraphs>
  <Slides>19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1_Аптека</vt:lpstr>
      <vt:lpstr>Аптека</vt:lpstr>
      <vt:lpstr>Край</vt:lpstr>
      <vt:lpstr>3_Аптека</vt:lpstr>
      <vt:lpstr>Universal Template_RU</vt:lpstr>
      <vt:lpstr>TCLayout.ActiveDocument</vt:lpstr>
      <vt:lpstr>Диаграмма</vt:lpstr>
      <vt:lpstr>Лист</vt:lpstr>
      <vt:lpstr>  Проект бюджета Шелеховского района НА  2019 год и  на плановый период 2020 и 2021 годов   </vt:lpstr>
      <vt:lpstr>Динамика доходов за 2018-2021 годы, тыс. руб. </vt:lpstr>
      <vt:lpstr>Динамика доходов за 2018-2019 годы </vt:lpstr>
      <vt:lpstr>Динамика налоговых доходов, тыс. руб.</vt:lpstr>
      <vt:lpstr>Динамика  неналоговых доходов Шелеховского района  в 2018 – 2019 гг.        (тыс. рублей)</vt:lpstr>
      <vt:lpstr>Презентация PowerPoint</vt:lpstr>
      <vt:lpstr>Презентация PowerPoint</vt:lpstr>
      <vt:lpstr>Структура Расходов бюджета Шелеховского района в 2019-2021 годах, млн. рублей</vt:lpstr>
      <vt:lpstr>Презентация PowerPoint</vt:lpstr>
      <vt:lpstr>Структура расходов в 2018 году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Межбюджетные трансферты бюджетам поселений Шелеховского района  в 2018-2021г.г.(тыс. рублей)</vt:lpstr>
      <vt:lpstr>Основные параметры бюджета на 2019 год и на плановый период 2020 и 2021 годов, тыс. руб.</vt:lpstr>
      <vt:lpstr>Уровень муниципального долга</vt:lpstr>
      <vt:lpstr>Презентация PowerPoint</vt:lpstr>
    </vt:vector>
  </TitlesOfParts>
  <Company>RIA Novosti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взаимодействия участников процесса перевода государственных учреждений, предоставляющих социальные услуги,  в форму автономных учреждений</dc:title>
  <dc:creator>student</dc:creator>
  <cp:lastModifiedBy>Иванова Ольга Анатольевна</cp:lastModifiedBy>
  <cp:revision>1112</cp:revision>
  <cp:lastPrinted>2018-12-11T09:18:51Z</cp:lastPrinted>
  <dcterms:created xsi:type="dcterms:W3CDTF">2006-07-06T13:04:56Z</dcterms:created>
  <dcterms:modified xsi:type="dcterms:W3CDTF">2018-12-11T09:18:57Z</dcterms:modified>
</cp:coreProperties>
</file>