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96" r:id="rId6"/>
  </p:sldMasterIdLst>
  <p:notesMasterIdLst>
    <p:notesMasterId r:id="rId40"/>
  </p:notesMasterIdLst>
  <p:sldIdLst>
    <p:sldId id="256" r:id="rId7"/>
    <p:sldId id="281" r:id="rId8"/>
    <p:sldId id="278" r:id="rId9"/>
    <p:sldId id="258" r:id="rId10"/>
    <p:sldId id="271" r:id="rId11"/>
    <p:sldId id="328" r:id="rId12"/>
    <p:sldId id="272" r:id="rId13"/>
    <p:sldId id="330" r:id="rId14"/>
    <p:sldId id="277" r:id="rId15"/>
    <p:sldId id="280" r:id="rId16"/>
    <p:sldId id="283" r:id="rId17"/>
    <p:sldId id="261" r:id="rId18"/>
    <p:sldId id="273" r:id="rId19"/>
    <p:sldId id="308" r:id="rId20"/>
    <p:sldId id="274" r:id="rId21"/>
    <p:sldId id="265" r:id="rId22"/>
    <p:sldId id="269" r:id="rId23"/>
    <p:sldId id="309" r:id="rId24"/>
    <p:sldId id="285" r:id="rId25"/>
    <p:sldId id="286" r:id="rId26"/>
    <p:sldId id="310" r:id="rId27"/>
    <p:sldId id="304" r:id="rId28"/>
    <p:sldId id="300" r:id="rId29"/>
    <p:sldId id="311" r:id="rId30"/>
    <p:sldId id="317" r:id="rId31"/>
    <p:sldId id="294" r:id="rId32"/>
    <p:sldId id="316" r:id="rId33"/>
    <p:sldId id="297" r:id="rId34"/>
    <p:sldId id="290" r:id="rId35"/>
    <p:sldId id="331" r:id="rId36"/>
    <p:sldId id="298" r:id="rId37"/>
    <p:sldId id="299" r:id="rId38"/>
    <p:sldId id="327" r:id="rId3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002D8-C430-483B-8C79-E0A83BFCE36D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7D27E7BA-E3BC-45DE-B75B-4B65BC45585E}">
      <dgm:prSet phldrT="[Текст]"/>
      <dgm:spPr/>
      <dgm:t>
        <a:bodyPr vert="vert"/>
        <a:lstStyle/>
        <a:p>
          <a:r>
            <a:rPr lang="ru-RU" dirty="0" smtClean="0"/>
            <a:t>Гигиена труда</a:t>
          </a:r>
          <a:endParaRPr lang="ru-RU" dirty="0"/>
        </a:p>
      </dgm:t>
    </dgm:pt>
    <dgm:pt modelId="{E0C32FA7-C52D-4AFE-B52B-4861C598446C}" type="parTrans" cxnId="{1423400B-11C6-430C-AE33-74CA5169E0EB}">
      <dgm:prSet/>
      <dgm:spPr/>
      <dgm:t>
        <a:bodyPr/>
        <a:lstStyle/>
        <a:p>
          <a:endParaRPr lang="ru-RU"/>
        </a:p>
      </dgm:t>
    </dgm:pt>
    <dgm:pt modelId="{B677CAA4-8DCB-4057-8570-FE47CBF85045}" type="sibTrans" cxnId="{1423400B-11C6-430C-AE33-74CA5169E0EB}">
      <dgm:prSet/>
      <dgm:spPr/>
      <dgm:t>
        <a:bodyPr/>
        <a:lstStyle/>
        <a:p>
          <a:endParaRPr lang="ru-RU"/>
        </a:p>
      </dgm:t>
    </dgm:pt>
    <dgm:pt modelId="{96F6C089-36D6-472F-AC6F-A50F2B4019B7}">
      <dgm:prSet phldrT="[Текст]"/>
      <dgm:spPr/>
      <dgm:t>
        <a:bodyPr/>
        <a:lstStyle/>
        <a:p>
          <a:r>
            <a:rPr lang="ru-RU" dirty="0" smtClean="0"/>
            <a:t>Благополучие</a:t>
          </a:r>
          <a:endParaRPr lang="ru-RU" dirty="0"/>
        </a:p>
      </dgm:t>
    </dgm:pt>
    <dgm:pt modelId="{68573E99-439C-4938-B928-5A8562C9ACFE}" type="parTrans" cxnId="{BC2A1B6B-8121-4811-856B-091F11B0F1BD}">
      <dgm:prSet/>
      <dgm:spPr/>
      <dgm:t>
        <a:bodyPr/>
        <a:lstStyle/>
        <a:p>
          <a:endParaRPr lang="ru-RU"/>
        </a:p>
      </dgm:t>
    </dgm:pt>
    <dgm:pt modelId="{5E48B9D0-7762-4988-9512-9771DDE76ABA}" type="sibTrans" cxnId="{BC2A1B6B-8121-4811-856B-091F11B0F1BD}">
      <dgm:prSet/>
      <dgm:spPr/>
      <dgm:t>
        <a:bodyPr/>
        <a:lstStyle/>
        <a:p>
          <a:endParaRPr lang="ru-RU"/>
        </a:p>
      </dgm:t>
    </dgm:pt>
    <dgm:pt modelId="{F0BD407E-A683-4A62-ABE2-893943AF3A44}">
      <dgm:prSet phldrT="[Текст]"/>
      <dgm:spPr/>
      <dgm:t>
        <a:bodyPr vert="vert270"/>
        <a:lstStyle/>
        <a:p>
          <a:r>
            <a:rPr lang="ru-RU" dirty="0" smtClean="0"/>
            <a:t>Безопасность</a:t>
          </a:r>
          <a:endParaRPr lang="ru-RU" dirty="0"/>
        </a:p>
      </dgm:t>
    </dgm:pt>
    <dgm:pt modelId="{EE118B0F-5082-4215-8014-DA041FA0B2B6}" type="parTrans" cxnId="{01126FBC-7FD8-423E-9E03-BE9BD399B931}">
      <dgm:prSet/>
      <dgm:spPr/>
      <dgm:t>
        <a:bodyPr/>
        <a:lstStyle/>
        <a:p>
          <a:endParaRPr lang="ru-RU"/>
        </a:p>
      </dgm:t>
    </dgm:pt>
    <dgm:pt modelId="{F1C1133C-59D1-489C-9535-3F46D5D4761D}" type="sibTrans" cxnId="{01126FBC-7FD8-423E-9E03-BE9BD399B931}">
      <dgm:prSet/>
      <dgm:spPr/>
      <dgm:t>
        <a:bodyPr/>
        <a:lstStyle/>
        <a:p>
          <a:endParaRPr lang="ru-RU"/>
        </a:p>
      </dgm:t>
    </dgm:pt>
    <dgm:pt modelId="{EF4CB8F7-6F33-4A61-91FC-FD11694FDC06}" type="pres">
      <dgm:prSet presAssocID="{31E002D8-C430-483B-8C79-E0A83BFCE36D}" presName="compositeShape" presStyleCnt="0">
        <dgm:presLayoutVars>
          <dgm:chMax val="7"/>
          <dgm:dir/>
          <dgm:resizeHandles val="exact"/>
        </dgm:presLayoutVars>
      </dgm:prSet>
      <dgm:spPr/>
    </dgm:pt>
    <dgm:pt modelId="{1260CC0A-0D7F-48A1-9F3A-5EA68D124210}" type="pres">
      <dgm:prSet presAssocID="{31E002D8-C430-483B-8C79-E0A83BFCE36D}" presName="wedge1" presStyleLbl="node1" presStyleIdx="0" presStyleCnt="3" custLinFactNeighborX="15375" custLinFactNeighborY="-1456"/>
      <dgm:spPr/>
      <dgm:t>
        <a:bodyPr/>
        <a:lstStyle/>
        <a:p>
          <a:endParaRPr lang="ru-RU"/>
        </a:p>
      </dgm:t>
    </dgm:pt>
    <dgm:pt modelId="{D68A69D7-3B8C-44C1-A7DD-30E450DE6315}" type="pres">
      <dgm:prSet presAssocID="{31E002D8-C430-483B-8C79-E0A83BFCE36D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8EA83-5E1B-45ED-9305-8CDFB338065A}" type="pres">
      <dgm:prSet presAssocID="{31E002D8-C430-483B-8C79-E0A83BFCE36D}" presName="wedge2" presStyleLbl="node1" presStyleIdx="1" presStyleCnt="3" custLinFactNeighborX="905" custLinFactNeighborY="15239"/>
      <dgm:spPr/>
      <dgm:t>
        <a:bodyPr/>
        <a:lstStyle/>
        <a:p>
          <a:endParaRPr lang="ru-RU"/>
        </a:p>
      </dgm:t>
    </dgm:pt>
    <dgm:pt modelId="{592FD2CC-94F6-458E-BBD5-F07CEBA6D8B5}" type="pres">
      <dgm:prSet presAssocID="{31E002D8-C430-483B-8C79-E0A83BFCE36D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45066B-2BEE-4D13-8464-017CEC07278B}" type="pres">
      <dgm:prSet presAssocID="{31E002D8-C430-483B-8C79-E0A83BFCE36D}" presName="wedge3" presStyleLbl="node1" presStyleIdx="2" presStyleCnt="3" custLinFactNeighborX="-15620" custLinFactNeighborY="-4432"/>
      <dgm:spPr/>
      <dgm:t>
        <a:bodyPr/>
        <a:lstStyle/>
        <a:p>
          <a:endParaRPr lang="ru-RU"/>
        </a:p>
      </dgm:t>
    </dgm:pt>
    <dgm:pt modelId="{7D517F0D-C603-43E5-BD5A-B5956B77A534}" type="pres">
      <dgm:prSet presAssocID="{31E002D8-C430-483B-8C79-E0A83BFCE36D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30900E-7E40-44B3-BC4E-9DAE0402D4D3}" type="presOf" srcId="{96F6C089-36D6-472F-AC6F-A50F2B4019B7}" destId="{F7F8EA83-5E1B-45ED-9305-8CDFB338065A}" srcOrd="0" destOrd="0" presId="urn:microsoft.com/office/officeart/2005/8/layout/chart3"/>
    <dgm:cxn modelId="{FCDB1C66-1A8C-4985-A5E6-A7C6F0D3FB8A}" type="presOf" srcId="{7D27E7BA-E3BC-45DE-B75B-4B65BC45585E}" destId="{D68A69D7-3B8C-44C1-A7DD-30E450DE6315}" srcOrd="1" destOrd="0" presId="urn:microsoft.com/office/officeart/2005/8/layout/chart3"/>
    <dgm:cxn modelId="{1423400B-11C6-430C-AE33-74CA5169E0EB}" srcId="{31E002D8-C430-483B-8C79-E0A83BFCE36D}" destId="{7D27E7BA-E3BC-45DE-B75B-4B65BC45585E}" srcOrd="0" destOrd="0" parTransId="{E0C32FA7-C52D-4AFE-B52B-4861C598446C}" sibTransId="{B677CAA4-8DCB-4057-8570-FE47CBF85045}"/>
    <dgm:cxn modelId="{7A057C08-00C5-4DE7-87BD-A1E30B65F862}" type="presOf" srcId="{96F6C089-36D6-472F-AC6F-A50F2B4019B7}" destId="{592FD2CC-94F6-458E-BBD5-F07CEBA6D8B5}" srcOrd="1" destOrd="0" presId="urn:microsoft.com/office/officeart/2005/8/layout/chart3"/>
    <dgm:cxn modelId="{01126FBC-7FD8-423E-9E03-BE9BD399B931}" srcId="{31E002D8-C430-483B-8C79-E0A83BFCE36D}" destId="{F0BD407E-A683-4A62-ABE2-893943AF3A44}" srcOrd="2" destOrd="0" parTransId="{EE118B0F-5082-4215-8014-DA041FA0B2B6}" sibTransId="{F1C1133C-59D1-489C-9535-3F46D5D4761D}"/>
    <dgm:cxn modelId="{209F89EC-4C1A-4686-AE8A-A132C55DEA9C}" type="presOf" srcId="{7D27E7BA-E3BC-45DE-B75B-4B65BC45585E}" destId="{1260CC0A-0D7F-48A1-9F3A-5EA68D124210}" srcOrd="0" destOrd="0" presId="urn:microsoft.com/office/officeart/2005/8/layout/chart3"/>
    <dgm:cxn modelId="{95987388-98E4-4B6E-9FB4-0B58D151BE50}" type="presOf" srcId="{F0BD407E-A683-4A62-ABE2-893943AF3A44}" destId="{A945066B-2BEE-4D13-8464-017CEC07278B}" srcOrd="0" destOrd="0" presId="urn:microsoft.com/office/officeart/2005/8/layout/chart3"/>
    <dgm:cxn modelId="{37ADA7DC-E078-49E3-A558-5C0C8DC4C14D}" type="presOf" srcId="{F0BD407E-A683-4A62-ABE2-893943AF3A44}" destId="{7D517F0D-C603-43E5-BD5A-B5956B77A534}" srcOrd="1" destOrd="0" presId="urn:microsoft.com/office/officeart/2005/8/layout/chart3"/>
    <dgm:cxn modelId="{BC2A1B6B-8121-4811-856B-091F11B0F1BD}" srcId="{31E002D8-C430-483B-8C79-E0A83BFCE36D}" destId="{96F6C089-36D6-472F-AC6F-A50F2B4019B7}" srcOrd="1" destOrd="0" parTransId="{68573E99-439C-4938-B928-5A8562C9ACFE}" sibTransId="{5E48B9D0-7762-4988-9512-9771DDE76ABA}"/>
    <dgm:cxn modelId="{5B014F90-3BAC-4C1C-B378-8C501ECB139C}" type="presOf" srcId="{31E002D8-C430-483B-8C79-E0A83BFCE36D}" destId="{EF4CB8F7-6F33-4A61-91FC-FD11694FDC06}" srcOrd="0" destOrd="0" presId="urn:microsoft.com/office/officeart/2005/8/layout/chart3"/>
    <dgm:cxn modelId="{34C432A2-F0E7-48B4-AB51-A5E6EAA120E2}" type="presParOf" srcId="{EF4CB8F7-6F33-4A61-91FC-FD11694FDC06}" destId="{1260CC0A-0D7F-48A1-9F3A-5EA68D124210}" srcOrd="0" destOrd="0" presId="urn:microsoft.com/office/officeart/2005/8/layout/chart3"/>
    <dgm:cxn modelId="{92F5ABEC-8CD8-4588-89A8-3AC11639A36B}" type="presParOf" srcId="{EF4CB8F7-6F33-4A61-91FC-FD11694FDC06}" destId="{D68A69D7-3B8C-44C1-A7DD-30E450DE6315}" srcOrd="1" destOrd="0" presId="urn:microsoft.com/office/officeart/2005/8/layout/chart3"/>
    <dgm:cxn modelId="{1EE38242-9D2D-4914-AE54-3B62D749C2B6}" type="presParOf" srcId="{EF4CB8F7-6F33-4A61-91FC-FD11694FDC06}" destId="{F7F8EA83-5E1B-45ED-9305-8CDFB338065A}" srcOrd="2" destOrd="0" presId="urn:microsoft.com/office/officeart/2005/8/layout/chart3"/>
    <dgm:cxn modelId="{8940512C-1EF5-49A5-90A4-C8E7F2F4F540}" type="presParOf" srcId="{EF4CB8F7-6F33-4A61-91FC-FD11694FDC06}" destId="{592FD2CC-94F6-458E-BBD5-F07CEBA6D8B5}" srcOrd="3" destOrd="0" presId="urn:microsoft.com/office/officeart/2005/8/layout/chart3"/>
    <dgm:cxn modelId="{0E8C07D6-B0B1-461D-8DD0-4D06B58E68FE}" type="presParOf" srcId="{EF4CB8F7-6F33-4A61-91FC-FD11694FDC06}" destId="{A945066B-2BEE-4D13-8464-017CEC07278B}" srcOrd="4" destOrd="0" presId="urn:microsoft.com/office/officeart/2005/8/layout/chart3"/>
    <dgm:cxn modelId="{1FBF0580-4A6B-45EE-8F5B-8820F43A864D}" type="presParOf" srcId="{EF4CB8F7-6F33-4A61-91FC-FD11694FDC06}" destId="{7D517F0D-C603-43E5-BD5A-B5956B77A534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019AE4-6780-4221-A32C-4F977C974624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74DD60A-8D09-4F21-B31A-00B96F7B8978}">
      <dgm:prSet custT="1"/>
      <dgm:spPr/>
      <dgm:t>
        <a:bodyPr/>
        <a:lstStyle/>
        <a:p>
          <a:pPr algn="just" rtl="0"/>
          <a:r>
            <a:rPr lang="ru-RU" sz="2400" b="1" i="0" baseline="0" dirty="0" smtClean="0">
              <a:solidFill>
                <a:schemeClr val="bg1"/>
              </a:solidFill>
              <a:latin typeface="Trebuchet MS" panose="020B0603020202020204" pitchFamily="34" charset="0"/>
            </a:rPr>
            <a:t>систематическое выявление опасностей и профессиональных рисков, их регулярный анализ и оценку</a:t>
          </a:r>
          <a:endParaRPr lang="ru-RU" sz="2400" b="1" i="0" baseline="0" dirty="0">
            <a:solidFill>
              <a:schemeClr val="bg1"/>
            </a:solidFill>
            <a:latin typeface="Trebuchet MS" panose="020B0603020202020204" pitchFamily="34" charset="0"/>
          </a:endParaRPr>
        </a:p>
      </dgm:t>
    </dgm:pt>
    <dgm:pt modelId="{867A330C-57FF-4143-BE7C-5426C7050425}" type="parTrans" cxnId="{C1867DC5-09BA-4605-BDD9-96D2A0645906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rebuchet MS" panose="020B0603020202020204" pitchFamily="34" charset="0"/>
          </a:endParaRPr>
        </a:p>
      </dgm:t>
    </dgm:pt>
    <dgm:pt modelId="{647FD783-7BFE-4ECD-9DC9-AC6BE3DF0B44}" type="sibTrans" cxnId="{C1867DC5-09BA-4605-BDD9-96D2A0645906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rebuchet MS" panose="020B0603020202020204" pitchFamily="34" charset="0"/>
          </a:endParaRPr>
        </a:p>
      </dgm:t>
    </dgm:pt>
    <dgm:pt modelId="{0F0296D0-DF0C-456F-A550-3B2294F6239B}">
      <dgm:prSet custT="1"/>
      <dgm:spPr/>
      <dgm:t>
        <a:bodyPr/>
        <a:lstStyle/>
        <a:p>
          <a:pPr algn="just" rtl="0"/>
          <a:r>
            <a:rPr lang="ru-RU" sz="2400" b="1" i="0" baseline="0" dirty="0" smtClean="0">
              <a:solidFill>
                <a:schemeClr val="bg1"/>
              </a:solidFill>
              <a:latin typeface="Trebuchet MS" panose="020B0603020202020204" pitchFamily="34" charset="0"/>
            </a:rPr>
            <a:t>реализацию мероприятий по улучшению условий и охраны труда, снижению или ликвидации рисков</a:t>
          </a:r>
          <a:endParaRPr lang="ru-RU" sz="2400" b="1" i="0" baseline="0" dirty="0">
            <a:solidFill>
              <a:schemeClr val="bg1"/>
            </a:solidFill>
            <a:latin typeface="Trebuchet MS" panose="020B0603020202020204" pitchFamily="34" charset="0"/>
          </a:endParaRPr>
        </a:p>
      </dgm:t>
    </dgm:pt>
    <dgm:pt modelId="{944E19CB-EC7C-4DBB-BBDA-AF684D132679}" type="parTrans" cxnId="{7D4D3B53-6877-4DA1-AA41-AE77019AA570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rebuchet MS" panose="020B0603020202020204" pitchFamily="34" charset="0"/>
          </a:endParaRPr>
        </a:p>
      </dgm:t>
    </dgm:pt>
    <dgm:pt modelId="{9E6B7015-FBF4-44BA-9DB6-B06653729F1C}" type="sibTrans" cxnId="{7D4D3B53-6877-4DA1-AA41-AE77019AA570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rebuchet MS" panose="020B0603020202020204" pitchFamily="34" charset="0"/>
          </a:endParaRPr>
        </a:p>
      </dgm:t>
    </dgm:pt>
    <dgm:pt modelId="{61A5D604-E4D9-483D-AD02-741D83C4614C}">
      <dgm:prSet custT="1"/>
      <dgm:spPr/>
      <dgm:t>
        <a:bodyPr/>
        <a:lstStyle/>
        <a:p>
          <a:pPr algn="just" rtl="0"/>
          <a:r>
            <a:rPr lang="ru-RU" sz="2300" b="1" i="0" baseline="0" dirty="0" smtClean="0">
              <a:solidFill>
                <a:schemeClr val="bg1"/>
              </a:solidFill>
              <a:latin typeface="Trebuchet MS" panose="020B0603020202020204" pitchFamily="34" charset="0"/>
            </a:rPr>
            <a:t>заблаговременную разработку мер, направленных на обеспечение безопасных условий и охраны труда, определение профессиональных рисков перед вводом в эксплуатацию производственных объектов, вновь организованных рабочих мест</a:t>
          </a:r>
          <a:endParaRPr lang="ru-RU" sz="2300" b="1" i="0" baseline="0" dirty="0">
            <a:solidFill>
              <a:schemeClr val="bg1"/>
            </a:solidFill>
            <a:latin typeface="Trebuchet MS" panose="020B0603020202020204" pitchFamily="34" charset="0"/>
          </a:endParaRPr>
        </a:p>
      </dgm:t>
    </dgm:pt>
    <dgm:pt modelId="{E06B041E-1C76-454E-AB4A-4CCEAB6DDBBA}" type="parTrans" cxnId="{F61FB014-BA1E-4EC2-A662-8CF4AE443867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rebuchet MS" panose="020B0603020202020204" pitchFamily="34" charset="0"/>
          </a:endParaRPr>
        </a:p>
      </dgm:t>
    </dgm:pt>
    <dgm:pt modelId="{297B39EE-35F2-4B09-B1DD-193D5481D877}" type="sibTrans" cxnId="{F61FB014-BA1E-4EC2-A662-8CF4AE443867}">
      <dgm:prSet/>
      <dgm:spPr/>
      <dgm:t>
        <a:bodyPr/>
        <a:lstStyle/>
        <a:p>
          <a:endParaRPr lang="ru-RU" sz="2400">
            <a:solidFill>
              <a:schemeClr val="bg1"/>
            </a:solidFill>
            <a:latin typeface="Trebuchet MS" panose="020B0603020202020204" pitchFamily="34" charset="0"/>
          </a:endParaRPr>
        </a:p>
      </dgm:t>
    </dgm:pt>
    <dgm:pt modelId="{479DFEF5-E696-4902-95BB-3D34AC381E4A}" type="pres">
      <dgm:prSet presAssocID="{61019AE4-6780-4221-A32C-4F977C9746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E44596-5196-4722-8153-F4DC0E04F981}" type="pres">
      <dgm:prSet presAssocID="{674DD60A-8D09-4F21-B31A-00B96F7B8978}" presName="parentText" presStyleLbl="node1" presStyleIdx="0" presStyleCnt="3" custScaleY="76046" custLinFactY="-2486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507B9-0914-4161-924D-7FC72294C565}" type="pres">
      <dgm:prSet presAssocID="{647FD783-7BFE-4ECD-9DC9-AC6BE3DF0B44}" presName="spacer" presStyleCnt="0"/>
      <dgm:spPr/>
    </dgm:pt>
    <dgm:pt modelId="{77ECC270-154F-4E16-90F7-EC980A265116}" type="pres">
      <dgm:prSet presAssocID="{0F0296D0-DF0C-456F-A550-3B2294F6239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E1235E-573B-43AA-B751-03A04DFAB2D4}" type="pres">
      <dgm:prSet presAssocID="{9E6B7015-FBF4-44BA-9DB6-B06653729F1C}" presName="spacer" presStyleCnt="0"/>
      <dgm:spPr/>
    </dgm:pt>
    <dgm:pt modelId="{64619F90-97D4-40FB-969F-A3FFC0DA66BE}" type="pres">
      <dgm:prSet presAssocID="{61A5D604-E4D9-483D-AD02-741D83C4614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5F81C0-1762-42EE-8144-C8B781671DC5}" type="presOf" srcId="{0F0296D0-DF0C-456F-A550-3B2294F6239B}" destId="{77ECC270-154F-4E16-90F7-EC980A265116}" srcOrd="0" destOrd="0" presId="urn:microsoft.com/office/officeart/2005/8/layout/vList2"/>
    <dgm:cxn modelId="{7D4D3B53-6877-4DA1-AA41-AE77019AA570}" srcId="{61019AE4-6780-4221-A32C-4F977C974624}" destId="{0F0296D0-DF0C-456F-A550-3B2294F6239B}" srcOrd="1" destOrd="0" parTransId="{944E19CB-EC7C-4DBB-BBDA-AF684D132679}" sibTransId="{9E6B7015-FBF4-44BA-9DB6-B06653729F1C}"/>
    <dgm:cxn modelId="{9E0D252E-3437-42F4-8D4E-BD99A7B12972}" type="presOf" srcId="{61A5D604-E4D9-483D-AD02-741D83C4614C}" destId="{64619F90-97D4-40FB-969F-A3FFC0DA66BE}" srcOrd="0" destOrd="0" presId="urn:microsoft.com/office/officeart/2005/8/layout/vList2"/>
    <dgm:cxn modelId="{DCEFBD07-C1C8-4426-B5AA-FD243D80BE05}" type="presOf" srcId="{61019AE4-6780-4221-A32C-4F977C974624}" destId="{479DFEF5-E696-4902-95BB-3D34AC381E4A}" srcOrd="0" destOrd="0" presId="urn:microsoft.com/office/officeart/2005/8/layout/vList2"/>
    <dgm:cxn modelId="{54A71B0C-81B7-4470-B996-CDFC84957E63}" type="presOf" srcId="{674DD60A-8D09-4F21-B31A-00B96F7B8978}" destId="{93E44596-5196-4722-8153-F4DC0E04F981}" srcOrd="0" destOrd="0" presId="urn:microsoft.com/office/officeart/2005/8/layout/vList2"/>
    <dgm:cxn modelId="{F61FB014-BA1E-4EC2-A662-8CF4AE443867}" srcId="{61019AE4-6780-4221-A32C-4F977C974624}" destId="{61A5D604-E4D9-483D-AD02-741D83C4614C}" srcOrd="2" destOrd="0" parTransId="{E06B041E-1C76-454E-AB4A-4CCEAB6DDBBA}" sibTransId="{297B39EE-35F2-4B09-B1DD-193D5481D877}"/>
    <dgm:cxn modelId="{C1867DC5-09BA-4605-BDD9-96D2A0645906}" srcId="{61019AE4-6780-4221-A32C-4F977C974624}" destId="{674DD60A-8D09-4F21-B31A-00B96F7B8978}" srcOrd="0" destOrd="0" parTransId="{867A330C-57FF-4143-BE7C-5426C7050425}" sibTransId="{647FD783-7BFE-4ECD-9DC9-AC6BE3DF0B44}"/>
    <dgm:cxn modelId="{E9BC1610-6572-44DA-8C72-A6CDFC314D6C}" type="presParOf" srcId="{479DFEF5-E696-4902-95BB-3D34AC381E4A}" destId="{93E44596-5196-4722-8153-F4DC0E04F981}" srcOrd="0" destOrd="0" presId="urn:microsoft.com/office/officeart/2005/8/layout/vList2"/>
    <dgm:cxn modelId="{D5E35B63-AD41-4E98-AC42-E10BA9ACB8CE}" type="presParOf" srcId="{479DFEF5-E696-4902-95BB-3D34AC381E4A}" destId="{EA2507B9-0914-4161-924D-7FC72294C565}" srcOrd="1" destOrd="0" presId="urn:microsoft.com/office/officeart/2005/8/layout/vList2"/>
    <dgm:cxn modelId="{2E195808-7400-4802-9494-F0B71B464DA4}" type="presParOf" srcId="{479DFEF5-E696-4902-95BB-3D34AC381E4A}" destId="{77ECC270-154F-4E16-90F7-EC980A265116}" srcOrd="2" destOrd="0" presId="urn:microsoft.com/office/officeart/2005/8/layout/vList2"/>
    <dgm:cxn modelId="{4BFD5B58-3B86-44D2-86C5-223D9C8F758B}" type="presParOf" srcId="{479DFEF5-E696-4902-95BB-3D34AC381E4A}" destId="{D2E1235E-573B-43AA-B751-03A04DFAB2D4}" srcOrd="3" destOrd="0" presId="urn:microsoft.com/office/officeart/2005/8/layout/vList2"/>
    <dgm:cxn modelId="{91C075C1-6B57-4D31-8F26-289F213AC1EC}" type="presParOf" srcId="{479DFEF5-E696-4902-95BB-3D34AC381E4A}" destId="{64619F90-97D4-40FB-969F-A3FFC0DA66B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4B1CF9-DAFD-4385-AF7F-121C96168F62}" type="doc">
      <dgm:prSet loTypeId="urn:microsoft.com/office/officeart/2005/8/layout/chevron1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33B3070-23B5-4541-9EDF-6B8CE7FD6F2A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indent="0">
            <a:lnSpc>
              <a:spcPct val="100000"/>
            </a:lnSpc>
          </a:pPr>
          <a:r>
            <a:rPr lang="ru-RU" sz="1600" b="1" dirty="0" smtClean="0">
              <a:latin typeface="Trebuchet MS" panose="020B0603020202020204" pitchFamily="34" charset="0"/>
            </a:rPr>
            <a:t>Выявление</a:t>
          </a:r>
          <a:r>
            <a:rPr lang="en-US" sz="1600" b="1" dirty="0" smtClean="0">
              <a:latin typeface="Trebuchet MS" panose="020B0603020202020204" pitchFamily="34" charset="0"/>
            </a:rPr>
            <a:t> </a:t>
          </a:r>
          <a:r>
            <a:rPr lang="en-US" sz="1500" b="1" dirty="0" smtClean="0">
              <a:latin typeface="Trebuchet MS" panose="020B0603020202020204" pitchFamily="34" charset="0"/>
            </a:rPr>
            <a:t>(</a:t>
          </a:r>
          <a:r>
            <a:rPr lang="ru-RU" sz="1500" b="1" dirty="0" smtClean="0">
              <a:latin typeface="Trebuchet MS" panose="020B0603020202020204" pitchFamily="34" charset="0"/>
            </a:rPr>
            <a:t>идентификация) </a:t>
          </a:r>
          <a:r>
            <a:rPr lang="ru-RU" sz="1600" b="1" dirty="0" smtClean="0">
              <a:latin typeface="Trebuchet MS" panose="020B0603020202020204" pitchFamily="34" charset="0"/>
            </a:rPr>
            <a:t>опасностей </a:t>
          </a:r>
          <a:endParaRPr lang="ru-RU" sz="1600" b="1" dirty="0">
            <a:latin typeface="Trebuchet MS" panose="020B0603020202020204" pitchFamily="34" charset="0"/>
          </a:endParaRPr>
        </a:p>
      </dgm:t>
    </dgm:pt>
    <dgm:pt modelId="{9D264397-E1FA-4459-8189-6FB79F64D35A}" type="parTrans" cxnId="{CAF59139-2A1B-4E10-805C-551DD605DD5F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8FC76B42-3D2B-4044-B454-980E0FE6662E}" type="sibTrans" cxnId="{CAF59139-2A1B-4E10-805C-551DD605DD5F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822BD597-2AE2-4246-91DC-13C074CAC54A}">
      <dgm:prSet phldrT="[Текст]" custT="1"/>
      <dgm:spPr/>
      <dgm:t>
        <a:bodyPr/>
        <a:lstStyle/>
        <a:p>
          <a:pPr indent="0">
            <a:lnSpc>
              <a:spcPct val="100000"/>
            </a:lnSpc>
          </a:pPr>
          <a:r>
            <a:rPr lang="ru-RU" sz="1600" dirty="0" smtClean="0">
              <a:latin typeface="Trebuchet MS" panose="020B0603020202020204" pitchFamily="34" charset="0"/>
            </a:rPr>
            <a:t>нахождение</a:t>
          </a:r>
          <a:endParaRPr lang="ru-RU" sz="1600" dirty="0">
            <a:latin typeface="Trebuchet MS" panose="020B0603020202020204" pitchFamily="34" charset="0"/>
          </a:endParaRPr>
        </a:p>
      </dgm:t>
    </dgm:pt>
    <dgm:pt modelId="{18D7CFA7-0256-4BCD-BF47-E173E0CA4E65}" type="parTrans" cxnId="{E60CEB29-EDC4-487D-A27B-23F4BF0ABA22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D6462DF1-7DBB-453F-9F13-1D5C09878C59}" type="sibTrans" cxnId="{E60CEB29-EDC4-487D-A27B-23F4BF0ABA22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654EC19B-6BFF-453E-B9E6-4AE44F756014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>
              <a:latin typeface="Trebuchet MS" panose="020B0603020202020204" pitchFamily="34" charset="0"/>
            </a:rPr>
            <a:t>Оценка уровня риска</a:t>
          </a:r>
          <a:endParaRPr lang="ru-RU" sz="1600" b="1" dirty="0">
            <a:latin typeface="Trebuchet MS" panose="020B0603020202020204" pitchFamily="34" charset="0"/>
          </a:endParaRPr>
        </a:p>
      </dgm:t>
    </dgm:pt>
    <dgm:pt modelId="{D633ABD1-E9C7-48E5-9E54-8588A9EF52E8}" type="parTrans" cxnId="{51D1C65C-E4B5-4E66-A06B-88E5D97B1691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82B1ECE0-56B7-429E-800A-03D699598E61}" type="sibTrans" cxnId="{51D1C65C-E4B5-4E66-A06B-88E5D97B1691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BEC57EE6-9535-471A-A1E6-BA6A3486E8B7}">
      <dgm:prSet phldrT="[Текст]" custT="1"/>
      <dgm:spPr/>
      <dgm:t>
        <a:bodyPr/>
        <a:lstStyle/>
        <a:p>
          <a:r>
            <a:rPr lang="ru-RU" sz="1600" dirty="0" smtClean="0">
              <a:latin typeface="Trebuchet MS" panose="020B0603020202020204" pitchFamily="34" charset="0"/>
            </a:rPr>
            <a:t>определение степени вероятности наступления  </a:t>
          </a:r>
        </a:p>
      </dgm:t>
    </dgm:pt>
    <dgm:pt modelId="{F84A11D3-C130-428A-8EFA-4EC7F738FB54}" type="parTrans" cxnId="{6EC63D56-C768-4C27-8E2A-10E5FEC4994D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05F23F49-EAAD-4E81-80BC-AA0C4A1937EA}" type="sibTrans" cxnId="{6EC63D56-C768-4C27-8E2A-10E5FEC4994D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DDE47CB6-4E04-41C6-B0B7-7150B5BE9BC7}">
      <dgm:prSet phldrT="[Текст]" custT="1"/>
      <dgm:spPr/>
      <dgm:t>
        <a:bodyPr/>
        <a:lstStyle/>
        <a:p>
          <a:r>
            <a:rPr lang="ru-RU" sz="1600" dirty="0" smtClean="0">
              <a:latin typeface="Trebuchet MS" panose="020B0603020202020204" pitchFamily="34" charset="0"/>
            </a:rPr>
            <a:t>расчет последствий воздействия </a:t>
          </a:r>
        </a:p>
      </dgm:t>
    </dgm:pt>
    <dgm:pt modelId="{C751B424-EC0F-4D61-9A43-F6BCB20E3A83}" type="parTrans" cxnId="{BB6EA9DC-112F-4A75-90A6-D5DE5B049F9B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DB84B0DD-A52A-408F-AF94-09308BD855DF}" type="sibTrans" cxnId="{BB6EA9DC-112F-4A75-90A6-D5DE5B049F9B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6DEE5CE0-DD8C-44A9-A89C-BA8393E34292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>
              <a:latin typeface="Trebuchet MS" panose="020B0603020202020204" pitchFamily="34" charset="0"/>
            </a:rPr>
            <a:t>Снижение уровня риска</a:t>
          </a:r>
          <a:endParaRPr lang="ru-RU" sz="1600" b="1" dirty="0">
            <a:latin typeface="Trebuchet MS" panose="020B0603020202020204" pitchFamily="34" charset="0"/>
          </a:endParaRPr>
        </a:p>
      </dgm:t>
    </dgm:pt>
    <dgm:pt modelId="{1E0EB505-44C8-4458-9A33-4865B7EA1A52}" type="parTrans" cxnId="{5BC2F236-6B83-4B03-B27E-8A3FE57F3E29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E1628654-5E35-4D52-AA1B-522B1E69FA67}" type="sibTrans" cxnId="{5BC2F236-6B83-4B03-B27E-8A3FE57F3E29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C3FA59BA-2D72-4FCC-9F2B-1BF064A5AD8E}">
      <dgm:prSet phldrT="[Текст]" custT="1"/>
      <dgm:spPr/>
      <dgm:t>
        <a:bodyPr/>
        <a:lstStyle/>
        <a:p>
          <a:pPr indent="0">
            <a:lnSpc>
              <a:spcPct val="100000"/>
            </a:lnSpc>
          </a:pPr>
          <a:r>
            <a:rPr lang="ru-RU" sz="1600" dirty="0" smtClean="0">
              <a:latin typeface="Trebuchet MS" panose="020B0603020202020204" pitchFamily="34" charset="0"/>
            </a:rPr>
            <a:t>распознание</a:t>
          </a:r>
          <a:endParaRPr lang="ru-RU" sz="1600" dirty="0">
            <a:latin typeface="Trebuchet MS" panose="020B0603020202020204" pitchFamily="34" charset="0"/>
          </a:endParaRPr>
        </a:p>
      </dgm:t>
    </dgm:pt>
    <dgm:pt modelId="{21887B12-0878-4952-8F30-33A45B9ECEE6}" type="parTrans" cxnId="{642820C2-0B68-47BD-83E7-0195EB7E1CE9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BE718948-EB7B-4B95-AD99-6B952746811A}" type="sibTrans" cxnId="{642820C2-0B68-47BD-83E7-0195EB7E1CE9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00409E80-EC6E-4010-82F2-A0BDD468AF01}">
      <dgm:prSet phldrT="[Текст]" custT="1"/>
      <dgm:spPr/>
      <dgm:t>
        <a:bodyPr/>
        <a:lstStyle/>
        <a:p>
          <a:pPr indent="0">
            <a:lnSpc>
              <a:spcPct val="100000"/>
            </a:lnSpc>
          </a:pPr>
          <a:r>
            <a:rPr lang="ru-RU" sz="1600" dirty="0" smtClean="0">
              <a:latin typeface="Trebuchet MS" panose="020B0603020202020204" pitchFamily="34" charset="0"/>
            </a:rPr>
            <a:t>описание</a:t>
          </a:r>
          <a:endParaRPr lang="ru-RU" sz="1600" dirty="0">
            <a:latin typeface="Trebuchet MS" panose="020B0603020202020204" pitchFamily="34" charset="0"/>
          </a:endParaRPr>
        </a:p>
      </dgm:t>
    </dgm:pt>
    <dgm:pt modelId="{0B005E78-EE6E-4AF5-B623-5AE8C0F2C978}" type="parTrans" cxnId="{BFFF7E78-F995-49A0-BC82-DCE8D0EA939A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786E801A-C9BC-4163-9AA3-5D1DD026C84E}" type="sibTrans" cxnId="{BFFF7E78-F995-49A0-BC82-DCE8D0EA939A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234539A2-6E71-44CC-8BD6-C3928E2D99E1}">
      <dgm:prSet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>
              <a:latin typeface="Trebuchet MS" panose="020B0603020202020204" pitchFamily="34" charset="0"/>
            </a:rPr>
            <a:t>Управление рисками</a:t>
          </a:r>
        </a:p>
      </dgm:t>
    </dgm:pt>
    <dgm:pt modelId="{2426F440-FF6A-448C-912E-C8C8BAFC8364}" type="parTrans" cxnId="{B9159FD2-F90F-4593-B30B-5BF7D24DC69E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B697BBFD-6D22-44F8-AA6E-0BB9E56BD775}" type="sibTrans" cxnId="{B9159FD2-F90F-4593-B30B-5BF7D24DC69E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05FB046E-A93D-4389-BC2D-04B82C24ED79}">
      <dgm:prSet custT="1"/>
      <dgm:spPr/>
      <dgm:t>
        <a:bodyPr/>
        <a:lstStyle/>
        <a:p>
          <a:r>
            <a:rPr lang="ru-RU" sz="1600" dirty="0" smtClean="0">
              <a:latin typeface="Trebuchet MS" panose="020B0603020202020204" pitchFamily="34" charset="0"/>
            </a:rPr>
            <a:t>информирование работников</a:t>
          </a:r>
          <a:endParaRPr lang="ru-RU" sz="1600" dirty="0">
            <a:latin typeface="Trebuchet MS" panose="020B0603020202020204" pitchFamily="34" charset="0"/>
          </a:endParaRPr>
        </a:p>
      </dgm:t>
    </dgm:pt>
    <dgm:pt modelId="{4D9613DB-CEFD-4B21-87F9-3B73D6528D7D}" type="parTrans" cxnId="{0C559035-F6A7-4A11-A8FA-A6166C8197F7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10A5369D-A39A-4828-B4A0-A74A61208486}" type="sibTrans" cxnId="{0C559035-F6A7-4A11-A8FA-A6166C8197F7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6E07EFEE-994C-461C-B8FC-95A020748298}">
      <dgm:prSet custT="1"/>
      <dgm:spPr/>
      <dgm:t>
        <a:bodyPr/>
        <a:lstStyle/>
        <a:p>
          <a:r>
            <a:rPr lang="ru-RU" sz="1600" smtClean="0">
              <a:latin typeface="Trebuchet MS" panose="020B0603020202020204" pitchFamily="34" charset="0"/>
            </a:rPr>
            <a:t>разработка регламентов действий</a:t>
          </a:r>
          <a:endParaRPr lang="ru-RU" sz="1600" dirty="0">
            <a:latin typeface="Trebuchet MS" panose="020B0603020202020204" pitchFamily="34" charset="0"/>
          </a:endParaRPr>
        </a:p>
      </dgm:t>
    </dgm:pt>
    <dgm:pt modelId="{B8C358DB-1C9D-4045-B5E9-5020096B92E9}" type="parTrans" cxnId="{787B7506-8C0F-4447-B694-43CDCE3DE951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187E38F3-AED4-46C9-BD93-6AF5EB02ED37}" type="sibTrans" cxnId="{787B7506-8C0F-4447-B694-43CDCE3DE951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0748E30E-2D54-481F-81B2-1E8278BD26FD}">
      <dgm:prSet custT="1"/>
      <dgm:spPr/>
      <dgm:t>
        <a:bodyPr/>
        <a:lstStyle/>
        <a:p>
          <a:r>
            <a:rPr lang="ru-RU" sz="1600" dirty="0" smtClean="0">
              <a:latin typeface="Trebuchet MS" panose="020B0603020202020204" pitchFamily="34" charset="0"/>
            </a:rPr>
            <a:t>устранение риска</a:t>
          </a:r>
        </a:p>
      </dgm:t>
    </dgm:pt>
    <dgm:pt modelId="{9F026185-BA86-4624-A431-15617E41BCF9}" type="parTrans" cxnId="{819E4533-4E0A-42DD-B827-A821AF081EC4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2D8B515B-20C5-4090-AD0B-8E99BB484475}" type="sibTrans" cxnId="{819E4533-4E0A-42DD-B827-A821AF081EC4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F8F1D982-75EB-492A-887D-2EC0C618A9AA}">
      <dgm:prSet custT="1"/>
      <dgm:spPr/>
      <dgm:t>
        <a:bodyPr/>
        <a:lstStyle/>
        <a:p>
          <a:r>
            <a:rPr lang="ru-RU" sz="1600" dirty="0" smtClean="0">
              <a:latin typeface="Trebuchet MS" panose="020B0603020202020204" pitchFamily="34" charset="0"/>
            </a:rPr>
            <a:t>снижение уровня риска</a:t>
          </a:r>
        </a:p>
      </dgm:t>
    </dgm:pt>
    <dgm:pt modelId="{4B367E01-4D98-47BB-B94E-02A4191EB202}" type="parTrans" cxnId="{71F2A458-12B3-4DFE-A85F-61779C888483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C4A388C5-B8B6-458D-B9B3-2E91D44680D1}" type="sibTrans" cxnId="{71F2A458-12B3-4DFE-A85F-61779C888483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4142CB53-A9AF-40CA-ACCD-ED494C5C081F}">
      <dgm:prSet custT="1"/>
      <dgm:spPr/>
      <dgm:t>
        <a:bodyPr/>
        <a:lstStyle/>
        <a:p>
          <a:r>
            <a:rPr lang="ru-RU" sz="1600" dirty="0" smtClean="0">
              <a:latin typeface="Trebuchet MS" panose="020B0603020202020204" pitchFamily="34" charset="0"/>
            </a:rPr>
            <a:t>использование СИЗ </a:t>
          </a:r>
        </a:p>
      </dgm:t>
    </dgm:pt>
    <dgm:pt modelId="{C3D3F358-D6E5-414A-99E8-A813F0571C29}" type="parTrans" cxnId="{E0054ED8-F01C-4CC0-B625-6C04E34180DF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75D522E8-EE6F-4CAD-8DD8-66CBAD39E603}" type="sibTrans" cxnId="{E0054ED8-F01C-4CC0-B625-6C04E34180DF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FF2DF4A3-983A-4B49-A10A-7842D1D432E6}">
      <dgm:prSet custT="1"/>
      <dgm:spPr/>
      <dgm:t>
        <a:bodyPr/>
        <a:lstStyle/>
        <a:p>
          <a:r>
            <a:rPr lang="ru-RU" sz="1600" dirty="0" smtClean="0">
              <a:latin typeface="Trebuchet MS" panose="020B0603020202020204" pitchFamily="34" charset="0"/>
            </a:rPr>
            <a:t>документирование реализуемых мер</a:t>
          </a:r>
          <a:endParaRPr lang="ru-RU" sz="1600" dirty="0">
            <a:latin typeface="Trebuchet MS" panose="020B0603020202020204" pitchFamily="34" charset="0"/>
          </a:endParaRPr>
        </a:p>
      </dgm:t>
    </dgm:pt>
    <dgm:pt modelId="{E6BC3933-2A85-41D9-BE7E-2ADE065089A2}" type="parTrans" cxnId="{6E66BE40-C5DF-4B71-A79D-C181D21DAC90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1F312B45-E465-4B93-9182-587867997769}" type="sibTrans" cxnId="{6E66BE40-C5DF-4B71-A79D-C181D21DAC90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2D25B23B-9D35-4249-8426-887BAF54D443}">
      <dgm:prSet custT="1"/>
      <dgm:spPr/>
      <dgm:t>
        <a:bodyPr/>
        <a:lstStyle/>
        <a:p>
          <a:r>
            <a:rPr lang="ru-RU" sz="1600" dirty="0" smtClean="0">
              <a:latin typeface="Trebuchet MS" panose="020B0603020202020204" pitchFamily="34" charset="0"/>
            </a:rPr>
            <a:t>остановка работ</a:t>
          </a:r>
        </a:p>
      </dgm:t>
    </dgm:pt>
    <dgm:pt modelId="{D9E1AC5E-8466-442B-8805-B8AFBE155026}" type="parTrans" cxnId="{DAC75CCB-79F6-4E07-9168-B78DF317DC48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BDE321DD-E766-4C80-85B1-CDABF4AF8106}" type="sibTrans" cxnId="{DAC75CCB-79F6-4E07-9168-B78DF317DC48}">
      <dgm:prSet/>
      <dgm:spPr/>
      <dgm:t>
        <a:bodyPr/>
        <a:lstStyle/>
        <a:p>
          <a:endParaRPr lang="ru-RU" sz="1400">
            <a:latin typeface="Trebuchet MS" panose="020B0603020202020204" pitchFamily="34" charset="0"/>
          </a:endParaRPr>
        </a:p>
      </dgm:t>
    </dgm:pt>
    <dgm:pt modelId="{A38465B9-21D5-45F4-A5A8-47A07FE8265B}">
      <dgm:prSet custT="1"/>
      <dgm:spPr/>
      <dgm:t>
        <a:bodyPr/>
        <a:lstStyle/>
        <a:p>
          <a:r>
            <a:rPr lang="ru-RU" sz="1600" dirty="0" smtClean="0">
              <a:latin typeface="Trebuchet MS" panose="020B0603020202020204" pitchFamily="34" charset="0"/>
            </a:rPr>
            <a:t>мониторинг состояния рисков</a:t>
          </a:r>
        </a:p>
      </dgm:t>
    </dgm:pt>
    <dgm:pt modelId="{B1B39D88-62D4-4B59-8D17-266C15BA0CBB}" type="parTrans" cxnId="{398CB32B-F131-43FC-A08F-DA0B3AA509F6}">
      <dgm:prSet/>
      <dgm:spPr/>
      <dgm:t>
        <a:bodyPr/>
        <a:lstStyle/>
        <a:p>
          <a:endParaRPr lang="ru-RU"/>
        </a:p>
      </dgm:t>
    </dgm:pt>
    <dgm:pt modelId="{7FBAF06E-796A-41AD-A57E-0B9A3913CD21}" type="sibTrans" cxnId="{398CB32B-F131-43FC-A08F-DA0B3AA509F6}">
      <dgm:prSet/>
      <dgm:spPr/>
      <dgm:t>
        <a:bodyPr/>
        <a:lstStyle/>
        <a:p>
          <a:endParaRPr lang="ru-RU"/>
        </a:p>
      </dgm:t>
    </dgm:pt>
    <dgm:pt modelId="{FDBA3472-67B6-481A-BA12-85779E9E2ADE}" type="pres">
      <dgm:prSet presAssocID="{A64B1CF9-DAFD-4385-AF7F-121C96168F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669ED2-EBD4-474A-B578-F6AD95874DCF}" type="pres">
      <dgm:prSet presAssocID="{233B3070-23B5-4541-9EDF-6B8CE7FD6F2A}" presName="composite" presStyleCnt="0"/>
      <dgm:spPr/>
    </dgm:pt>
    <dgm:pt modelId="{DD95D3D4-BB2A-439B-8DE5-6B4E1BB49DD7}" type="pres">
      <dgm:prSet presAssocID="{233B3070-23B5-4541-9EDF-6B8CE7FD6F2A}" presName="parTx" presStyleLbl="node1" presStyleIdx="0" presStyleCnt="4" custLinFactNeighborY="152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EBCB12-6E1F-4FAD-8A81-284B33551C3B}" type="pres">
      <dgm:prSet presAssocID="{233B3070-23B5-4541-9EDF-6B8CE7FD6F2A}" presName="desTx" presStyleLbl="revTx" presStyleIdx="0" presStyleCnt="4" custLinFactNeighborX="16399" custLinFactNeighborY="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DA505-2F7F-4DAC-94FA-CA4C9783C486}" type="pres">
      <dgm:prSet presAssocID="{8FC76B42-3D2B-4044-B454-980E0FE6662E}" presName="space" presStyleCnt="0"/>
      <dgm:spPr/>
    </dgm:pt>
    <dgm:pt modelId="{F4230FEF-F3AE-4BB9-AEAC-9922075808CD}" type="pres">
      <dgm:prSet presAssocID="{654EC19B-6BFF-453E-B9E6-4AE44F756014}" presName="composite" presStyleCnt="0"/>
      <dgm:spPr/>
    </dgm:pt>
    <dgm:pt modelId="{AF7AE35F-DDD1-4E0D-99C5-0202CCF362AB}" type="pres">
      <dgm:prSet presAssocID="{654EC19B-6BFF-453E-B9E6-4AE44F756014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D791E-8D4B-40A5-9A82-61D67B69BBEE}" type="pres">
      <dgm:prSet presAssocID="{654EC19B-6BFF-453E-B9E6-4AE44F756014}" presName="desTx" presStyleLbl="revTx" presStyleIdx="1" presStyleCnt="4" custLinFactNeighborX="5440" custLinFactNeighborY="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A066E2-190D-49F6-8D2C-07299BB31344}" type="pres">
      <dgm:prSet presAssocID="{82B1ECE0-56B7-429E-800A-03D699598E61}" presName="space" presStyleCnt="0"/>
      <dgm:spPr/>
    </dgm:pt>
    <dgm:pt modelId="{058DF999-7B9A-4BF2-B65D-BF297FBC603F}" type="pres">
      <dgm:prSet presAssocID="{6DEE5CE0-DD8C-44A9-A89C-BA8393E34292}" presName="composite" presStyleCnt="0"/>
      <dgm:spPr/>
    </dgm:pt>
    <dgm:pt modelId="{95EDE2B0-CF41-45F1-8E47-96BD6891F740}" type="pres">
      <dgm:prSet presAssocID="{6DEE5CE0-DD8C-44A9-A89C-BA8393E34292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39EFE2-E640-4E99-B7BF-4CE7345A34D9}" type="pres">
      <dgm:prSet presAssocID="{6DEE5CE0-DD8C-44A9-A89C-BA8393E34292}" presName="desTx" presStyleLbl="revTx" presStyleIdx="2" presStyleCnt="4" custLinFactNeighborX="5518" custLinFactNeighborY="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9167B-4C45-4013-AAB4-47901223FA11}" type="pres">
      <dgm:prSet presAssocID="{E1628654-5E35-4D52-AA1B-522B1E69FA67}" presName="space" presStyleCnt="0"/>
      <dgm:spPr/>
    </dgm:pt>
    <dgm:pt modelId="{501FB18D-E08C-4AA4-95EE-8445543FB230}" type="pres">
      <dgm:prSet presAssocID="{234539A2-6E71-44CC-8BD6-C3928E2D99E1}" presName="composite" presStyleCnt="0"/>
      <dgm:spPr/>
    </dgm:pt>
    <dgm:pt modelId="{759C1F24-66AB-4FD9-AE69-6FC94832DEAE}" type="pres">
      <dgm:prSet presAssocID="{234539A2-6E71-44CC-8BD6-C3928E2D99E1}" presName="par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6C87E-D21C-4122-9534-D92CDC12D172}" type="pres">
      <dgm:prSet presAssocID="{234539A2-6E71-44CC-8BD6-C3928E2D99E1}" presName="desTx" presStyleLbl="revTx" presStyleIdx="3" presStyleCnt="4" custLinFactNeighborX="16631" custLinFactNeighborY="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C75CCB-79F6-4E07-9168-B78DF317DC48}" srcId="{6DEE5CE0-DD8C-44A9-A89C-BA8393E34292}" destId="{2D25B23B-9D35-4249-8426-887BAF54D443}" srcOrd="3" destOrd="0" parTransId="{D9E1AC5E-8466-442B-8805-B8AFBE155026}" sibTransId="{BDE321DD-E766-4C80-85B1-CDABF4AF8106}"/>
    <dgm:cxn modelId="{71F2A458-12B3-4DFE-A85F-61779C888483}" srcId="{6DEE5CE0-DD8C-44A9-A89C-BA8393E34292}" destId="{F8F1D982-75EB-492A-887D-2EC0C618A9AA}" srcOrd="1" destOrd="0" parTransId="{4B367E01-4D98-47BB-B94E-02A4191EB202}" sibTransId="{C4A388C5-B8B6-458D-B9B3-2E91D44680D1}"/>
    <dgm:cxn modelId="{BE87814E-8073-4B1A-AFB5-06449E68F44B}" type="presOf" srcId="{00409E80-EC6E-4010-82F2-A0BDD468AF01}" destId="{1CEBCB12-6E1F-4FAD-8A81-284B33551C3B}" srcOrd="0" destOrd="2" presId="urn:microsoft.com/office/officeart/2005/8/layout/chevron1"/>
    <dgm:cxn modelId="{6E66BE40-C5DF-4B71-A79D-C181D21DAC90}" srcId="{234539A2-6E71-44CC-8BD6-C3928E2D99E1}" destId="{FF2DF4A3-983A-4B49-A10A-7842D1D432E6}" srcOrd="1" destOrd="0" parTransId="{E6BC3933-2A85-41D9-BE7E-2ADE065089A2}" sibTransId="{1F312B45-E465-4B93-9182-587867997769}"/>
    <dgm:cxn modelId="{787B7506-8C0F-4447-B694-43CDCE3DE951}" srcId="{234539A2-6E71-44CC-8BD6-C3928E2D99E1}" destId="{6E07EFEE-994C-461C-B8FC-95A020748298}" srcOrd="2" destOrd="0" parTransId="{B8C358DB-1C9D-4045-B5E9-5020096B92E9}" sibTransId="{187E38F3-AED4-46C9-BD93-6AF5EB02ED37}"/>
    <dgm:cxn modelId="{FF211271-CCB8-4EB9-910D-062DF3ABA8F7}" type="presOf" srcId="{822BD597-2AE2-4246-91DC-13C074CAC54A}" destId="{1CEBCB12-6E1F-4FAD-8A81-284B33551C3B}" srcOrd="0" destOrd="0" presId="urn:microsoft.com/office/officeart/2005/8/layout/chevron1"/>
    <dgm:cxn modelId="{51D1C65C-E4B5-4E66-A06B-88E5D97B1691}" srcId="{A64B1CF9-DAFD-4385-AF7F-121C96168F62}" destId="{654EC19B-6BFF-453E-B9E6-4AE44F756014}" srcOrd="1" destOrd="0" parTransId="{D633ABD1-E9C7-48E5-9E54-8588A9EF52E8}" sibTransId="{82B1ECE0-56B7-429E-800A-03D699598E61}"/>
    <dgm:cxn modelId="{B9159FD2-F90F-4593-B30B-5BF7D24DC69E}" srcId="{A64B1CF9-DAFD-4385-AF7F-121C96168F62}" destId="{234539A2-6E71-44CC-8BD6-C3928E2D99E1}" srcOrd="3" destOrd="0" parTransId="{2426F440-FF6A-448C-912E-C8C8BAFC8364}" sibTransId="{B697BBFD-6D22-44F8-AA6E-0BB9E56BD775}"/>
    <dgm:cxn modelId="{750B1E94-F27A-442F-A779-8540E7A17904}" type="presOf" srcId="{DDE47CB6-4E04-41C6-B0B7-7150B5BE9BC7}" destId="{8BED791E-8D4B-40A5-9A82-61D67B69BBEE}" srcOrd="0" destOrd="1" presId="urn:microsoft.com/office/officeart/2005/8/layout/chevron1"/>
    <dgm:cxn modelId="{D2D337FA-BF61-48EA-9532-2C35514DB0DF}" type="presOf" srcId="{BEC57EE6-9535-471A-A1E6-BA6A3486E8B7}" destId="{8BED791E-8D4B-40A5-9A82-61D67B69BBEE}" srcOrd="0" destOrd="0" presId="urn:microsoft.com/office/officeart/2005/8/layout/chevron1"/>
    <dgm:cxn modelId="{E60CEB29-EDC4-487D-A27B-23F4BF0ABA22}" srcId="{233B3070-23B5-4541-9EDF-6B8CE7FD6F2A}" destId="{822BD597-2AE2-4246-91DC-13C074CAC54A}" srcOrd="0" destOrd="0" parTransId="{18D7CFA7-0256-4BCD-BF47-E173E0CA4E65}" sibTransId="{D6462DF1-7DBB-453F-9F13-1D5C09878C59}"/>
    <dgm:cxn modelId="{0C559035-F6A7-4A11-A8FA-A6166C8197F7}" srcId="{234539A2-6E71-44CC-8BD6-C3928E2D99E1}" destId="{05FB046E-A93D-4389-BC2D-04B82C24ED79}" srcOrd="0" destOrd="0" parTransId="{4D9613DB-CEFD-4B21-87F9-3B73D6528D7D}" sibTransId="{10A5369D-A39A-4828-B4A0-A74A61208486}"/>
    <dgm:cxn modelId="{6EC63D56-C768-4C27-8E2A-10E5FEC4994D}" srcId="{654EC19B-6BFF-453E-B9E6-4AE44F756014}" destId="{BEC57EE6-9535-471A-A1E6-BA6A3486E8B7}" srcOrd="0" destOrd="0" parTransId="{F84A11D3-C130-428A-8EFA-4EC7F738FB54}" sibTransId="{05F23F49-EAAD-4E81-80BC-AA0C4A1937EA}"/>
    <dgm:cxn modelId="{357245FD-28A7-4920-85F0-B4C28C5426B9}" type="presOf" srcId="{05FB046E-A93D-4389-BC2D-04B82C24ED79}" destId="{F606C87E-D21C-4122-9534-D92CDC12D172}" srcOrd="0" destOrd="0" presId="urn:microsoft.com/office/officeart/2005/8/layout/chevron1"/>
    <dgm:cxn modelId="{E0054ED8-F01C-4CC0-B625-6C04E34180DF}" srcId="{6DEE5CE0-DD8C-44A9-A89C-BA8393E34292}" destId="{4142CB53-A9AF-40CA-ACCD-ED494C5C081F}" srcOrd="2" destOrd="0" parTransId="{C3D3F358-D6E5-414A-99E8-A813F0571C29}" sibTransId="{75D522E8-EE6F-4CAD-8DD8-66CBAD39E603}"/>
    <dgm:cxn modelId="{31A7B039-2C64-4E68-B5A8-B5651455CA32}" type="presOf" srcId="{6E07EFEE-994C-461C-B8FC-95A020748298}" destId="{F606C87E-D21C-4122-9534-D92CDC12D172}" srcOrd="0" destOrd="2" presId="urn:microsoft.com/office/officeart/2005/8/layout/chevron1"/>
    <dgm:cxn modelId="{398CB32B-F131-43FC-A08F-DA0B3AA509F6}" srcId="{234539A2-6E71-44CC-8BD6-C3928E2D99E1}" destId="{A38465B9-21D5-45F4-A5A8-47A07FE8265B}" srcOrd="3" destOrd="0" parTransId="{B1B39D88-62D4-4B59-8D17-266C15BA0CBB}" sibTransId="{7FBAF06E-796A-41AD-A57E-0B9A3913CD21}"/>
    <dgm:cxn modelId="{642820C2-0B68-47BD-83E7-0195EB7E1CE9}" srcId="{233B3070-23B5-4541-9EDF-6B8CE7FD6F2A}" destId="{C3FA59BA-2D72-4FCC-9F2B-1BF064A5AD8E}" srcOrd="1" destOrd="0" parTransId="{21887B12-0878-4952-8F30-33A45B9ECEE6}" sibTransId="{BE718948-EB7B-4B95-AD99-6B952746811A}"/>
    <dgm:cxn modelId="{D4FE4A81-3761-48B2-A983-14CB0D7A602B}" type="presOf" srcId="{C3FA59BA-2D72-4FCC-9F2B-1BF064A5AD8E}" destId="{1CEBCB12-6E1F-4FAD-8A81-284B33551C3B}" srcOrd="0" destOrd="1" presId="urn:microsoft.com/office/officeart/2005/8/layout/chevron1"/>
    <dgm:cxn modelId="{819E4533-4E0A-42DD-B827-A821AF081EC4}" srcId="{6DEE5CE0-DD8C-44A9-A89C-BA8393E34292}" destId="{0748E30E-2D54-481F-81B2-1E8278BD26FD}" srcOrd="0" destOrd="0" parTransId="{9F026185-BA86-4624-A431-15617E41BCF9}" sibTransId="{2D8B515B-20C5-4090-AD0B-8E99BB484475}"/>
    <dgm:cxn modelId="{2BC175B1-40E3-40C1-92B3-930314474C86}" type="presOf" srcId="{4142CB53-A9AF-40CA-ACCD-ED494C5C081F}" destId="{9E39EFE2-E640-4E99-B7BF-4CE7345A34D9}" srcOrd="0" destOrd="2" presId="urn:microsoft.com/office/officeart/2005/8/layout/chevron1"/>
    <dgm:cxn modelId="{02852A8E-B30F-42DB-BE4C-ECD2227F594E}" type="presOf" srcId="{2D25B23B-9D35-4249-8426-887BAF54D443}" destId="{9E39EFE2-E640-4E99-B7BF-4CE7345A34D9}" srcOrd="0" destOrd="3" presId="urn:microsoft.com/office/officeart/2005/8/layout/chevron1"/>
    <dgm:cxn modelId="{D502B500-F266-4BC3-B624-FA11D916F9BB}" type="presOf" srcId="{654EC19B-6BFF-453E-B9E6-4AE44F756014}" destId="{AF7AE35F-DDD1-4E0D-99C5-0202CCF362AB}" srcOrd="0" destOrd="0" presId="urn:microsoft.com/office/officeart/2005/8/layout/chevron1"/>
    <dgm:cxn modelId="{BBFCEC61-7710-4371-8DF8-21F043302876}" type="presOf" srcId="{A38465B9-21D5-45F4-A5A8-47A07FE8265B}" destId="{F606C87E-D21C-4122-9534-D92CDC12D172}" srcOrd="0" destOrd="3" presId="urn:microsoft.com/office/officeart/2005/8/layout/chevron1"/>
    <dgm:cxn modelId="{1D0F1ABF-8B8E-4ABD-9FA3-1F7F63960ABC}" type="presOf" srcId="{F8F1D982-75EB-492A-887D-2EC0C618A9AA}" destId="{9E39EFE2-E640-4E99-B7BF-4CE7345A34D9}" srcOrd="0" destOrd="1" presId="urn:microsoft.com/office/officeart/2005/8/layout/chevron1"/>
    <dgm:cxn modelId="{EB9D2037-E258-49CF-BA14-A8928CA8EF59}" type="presOf" srcId="{FF2DF4A3-983A-4B49-A10A-7842D1D432E6}" destId="{F606C87E-D21C-4122-9534-D92CDC12D172}" srcOrd="0" destOrd="1" presId="urn:microsoft.com/office/officeart/2005/8/layout/chevron1"/>
    <dgm:cxn modelId="{BFFF7E78-F995-49A0-BC82-DCE8D0EA939A}" srcId="{233B3070-23B5-4541-9EDF-6B8CE7FD6F2A}" destId="{00409E80-EC6E-4010-82F2-A0BDD468AF01}" srcOrd="2" destOrd="0" parTransId="{0B005E78-EE6E-4AF5-B623-5AE8C0F2C978}" sibTransId="{786E801A-C9BC-4163-9AA3-5D1DD026C84E}"/>
    <dgm:cxn modelId="{4411BEB1-F1E3-4513-BADE-4A46036FB00C}" type="presOf" srcId="{6DEE5CE0-DD8C-44A9-A89C-BA8393E34292}" destId="{95EDE2B0-CF41-45F1-8E47-96BD6891F740}" srcOrd="0" destOrd="0" presId="urn:microsoft.com/office/officeart/2005/8/layout/chevron1"/>
    <dgm:cxn modelId="{5BC2F236-6B83-4B03-B27E-8A3FE57F3E29}" srcId="{A64B1CF9-DAFD-4385-AF7F-121C96168F62}" destId="{6DEE5CE0-DD8C-44A9-A89C-BA8393E34292}" srcOrd="2" destOrd="0" parTransId="{1E0EB505-44C8-4458-9A33-4865B7EA1A52}" sibTransId="{E1628654-5E35-4D52-AA1B-522B1E69FA67}"/>
    <dgm:cxn modelId="{BB6EA9DC-112F-4A75-90A6-D5DE5B049F9B}" srcId="{654EC19B-6BFF-453E-B9E6-4AE44F756014}" destId="{DDE47CB6-4E04-41C6-B0B7-7150B5BE9BC7}" srcOrd="1" destOrd="0" parTransId="{C751B424-EC0F-4D61-9A43-F6BCB20E3A83}" sibTransId="{DB84B0DD-A52A-408F-AF94-09308BD855DF}"/>
    <dgm:cxn modelId="{369A7D29-E10A-4244-8F10-93DA9EE0B2F8}" type="presOf" srcId="{234539A2-6E71-44CC-8BD6-C3928E2D99E1}" destId="{759C1F24-66AB-4FD9-AE69-6FC94832DEAE}" srcOrd="0" destOrd="0" presId="urn:microsoft.com/office/officeart/2005/8/layout/chevron1"/>
    <dgm:cxn modelId="{D775BA7B-B6A9-434A-99A4-1093B5B6724E}" type="presOf" srcId="{A64B1CF9-DAFD-4385-AF7F-121C96168F62}" destId="{FDBA3472-67B6-481A-BA12-85779E9E2ADE}" srcOrd="0" destOrd="0" presId="urn:microsoft.com/office/officeart/2005/8/layout/chevron1"/>
    <dgm:cxn modelId="{D1CA9BC8-0B30-4C36-A2EA-72CFF00530BB}" type="presOf" srcId="{0748E30E-2D54-481F-81B2-1E8278BD26FD}" destId="{9E39EFE2-E640-4E99-B7BF-4CE7345A34D9}" srcOrd="0" destOrd="0" presId="urn:microsoft.com/office/officeart/2005/8/layout/chevron1"/>
    <dgm:cxn modelId="{AFD5D1F4-9F9F-4B6E-9A4D-29C498A8C07D}" type="presOf" srcId="{233B3070-23B5-4541-9EDF-6B8CE7FD6F2A}" destId="{DD95D3D4-BB2A-439B-8DE5-6B4E1BB49DD7}" srcOrd="0" destOrd="0" presId="urn:microsoft.com/office/officeart/2005/8/layout/chevron1"/>
    <dgm:cxn modelId="{CAF59139-2A1B-4E10-805C-551DD605DD5F}" srcId="{A64B1CF9-DAFD-4385-AF7F-121C96168F62}" destId="{233B3070-23B5-4541-9EDF-6B8CE7FD6F2A}" srcOrd="0" destOrd="0" parTransId="{9D264397-E1FA-4459-8189-6FB79F64D35A}" sibTransId="{8FC76B42-3D2B-4044-B454-980E0FE6662E}"/>
    <dgm:cxn modelId="{9B31F11B-6557-473E-8D52-3979E3418F72}" type="presParOf" srcId="{FDBA3472-67B6-481A-BA12-85779E9E2ADE}" destId="{C1669ED2-EBD4-474A-B578-F6AD95874DCF}" srcOrd="0" destOrd="0" presId="urn:microsoft.com/office/officeart/2005/8/layout/chevron1"/>
    <dgm:cxn modelId="{77647F19-72DB-4972-85D1-735FDF2B64F6}" type="presParOf" srcId="{C1669ED2-EBD4-474A-B578-F6AD95874DCF}" destId="{DD95D3D4-BB2A-439B-8DE5-6B4E1BB49DD7}" srcOrd="0" destOrd="0" presId="urn:microsoft.com/office/officeart/2005/8/layout/chevron1"/>
    <dgm:cxn modelId="{D60E96C7-9DE8-4F94-9BD8-2945D8F29212}" type="presParOf" srcId="{C1669ED2-EBD4-474A-B578-F6AD95874DCF}" destId="{1CEBCB12-6E1F-4FAD-8A81-284B33551C3B}" srcOrd="1" destOrd="0" presId="urn:microsoft.com/office/officeart/2005/8/layout/chevron1"/>
    <dgm:cxn modelId="{D657FFB5-B9D3-4283-BA20-6E7964F84907}" type="presParOf" srcId="{FDBA3472-67B6-481A-BA12-85779E9E2ADE}" destId="{A69DA505-2F7F-4DAC-94FA-CA4C9783C486}" srcOrd="1" destOrd="0" presId="urn:microsoft.com/office/officeart/2005/8/layout/chevron1"/>
    <dgm:cxn modelId="{D433C689-785D-4171-A926-C55EAA743DA8}" type="presParOf" srcId="{FDBA3472-67B6-481A-BA12-85779E9E2ADE}" destId="{F4230FEF-F3AE-4BB9-AEAC-9922075808CD}" srcOrd="2" destOrd="0" presId="urn:microsoft.com/office/officeart/2005/8/layout/chevron1"/>
    <dgm:cxn modelId="{77226AB4-BAFB-4CCB-A95E-27B8DCA948C7}" type="presParOf" srcId="{F4230FEF-F3AE-4BB9-AEAC-9922075808CD}" destId="{AF7AE35F-DDD1-4E0D-99C5-0202CCF362AB}" srcOrd="0" destOrd="0" presId="urn:microsoft.com/office/officeart/2005/8/layout/chevron1"/>
    <dgm:cxn modelId="{785AD312-5516-405F-B779-8EEB0A1B594A}" type="presParOf" srcId="{F4230FEF-F3AE-4BB9-AEAC-9922075808CD}" destId="{8BED791E-8D4B-40A5-9A82-61D67B69BBEE}" srcOrd="1" destOrd="0" presId="urn:microsoft.com/office/officeart/2005/8/layout/chevron1"/>
    <dgm:cxn modelId="{00DBD86E-5FB0-4253-AED3-A19DE62139AA}" type="presParOf" srcId="{FDBA3472-67B6-481A-BA12-85779E9E2ADE}" destId="{0BA066E2-190D-49F6-8D2C-07299BB31344}" srcOrd="3" destOrd="0" presId="urn:microsoft.com/office/officeart/2005/8/layout/chevron1"/>
    <dgm:cxn modelId="{70986898-BBB4-4B87-BA74-39AA11AED801}" type="presParOf" srcId="{FDBA3472-67B6-481A-BA12-85779E9E2ADE}" destId="{058DF999-7B9A-4BF2-B65D-BF297FBC603F}" srcOrd="4" destOrd="0" presId="urn:microsoft.com/office/officeart/2005/8/layout/chevron1"/>
    <dgm:cxn modelId="{4C540500-FBCE-478A-AE42-85CD71CA9AB1}" type="presParOf" srcId="{058DF999-7B9A-4BF2-B65D-BF297FBC603F}" destId="{95EDE2B0-CF41-45F1-8E47-96BD6891F740}" srcOrd="0" destOrd="0" presId="urn:microsoft.com/office/officeart/2005/8/layout/chevron1"/>
    <dgm:cxn modelId="{A23739A0-41F6-4DAE-B9D5-D98661158907}" type="presParOf" srcId="{058DF999-7B9A-4BF2-B65D-BF297FBC603F}" destId="{9E39EFE2-E640-4E99-B7BF-4CE7345A34D9}" srcOrd="1" destOrd="0" presId="urn:microsoft.com/office/officeart/2005/8/layout/chevron1"/>
    <dgm:cxn modelId="{A80691D5-FF78-4D72-928E-66E9BB8AEE2B}" type="presParOf" srcId="{FDBA3472-67B6-481A-BA12-85779E9E2ADE}" destId="{86C9167B-4C45-4013-AAB4-47901223FA11}" srcOrd="5" destOrd="0" presId="urn:microsoft.com/office/officeart/2005/8/layout/chevron1"/>
    <dgm:cxn modelId="{93BBFC59-1019-4C39-94F3-C2A1BF2FC90A}" type="presParOf" srcId="{FDBA3472-67B6-481A-BA12-85779E9E2ADE}" destId="{501FB18D-E08C-4AA4-95EE-8445543FB230}" srcOrd="6" destOrd="0" presId="urn:microsoft.com/office/officeart/2005/8/layout/chevron1"/>
    <dgm:cxn modelId="{A24C1FB9-D7C3-4687-AAED-2CE48BCDB220}" type="presParOf" srcId="{501FB18D-E08C-4AA4-95EE-8445543FB230}" destId="{759C1F24-66AB-4FD9-AE69-6FC94832DEAE}" srcOrd="0" destOrd="0" presId="urn:microsoft.com/office/officeart/2005/8/layout/chevron1"/>
    <dgm:cxn modelId="{C7F3339D-7FBA-4FCD-ABF0-FFD24CD5B5A4}" type="presParOf" srcId="{501FB18D-E08C-4AA4-95EE-8445543FB230}" destId="{F606C87E-D21C-4122-9534-D92CDC12D172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4C2445-24EE-4D4B-A71A-F2C0943865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D4BDAE-D958-40A7-95C4-63C94E78084C}">
      <dgm:prSet custT="1"/>
      <dgm:spPr/>
      <dgm:t>
        <a:bodyPr/>
        <a:lstStyle/>
        <a:p>
          <a:pPr rtl="0"/>
          <a:r>
            <a:rPr lang="ru-RU" sz="2000" b="1" dirty="0" smtClean="0"/>
            <a:t>специалиста по оборудованию </a:t>
          </a:r>
          <a:endParaRPr lang="ru-RU" sz="2000" b="1" dirty="0"/>
        </a:p>
      </dgm:t>
    </dgm:pt>
    <dgm:pt modelId="{75EA660D-602C-4D59-982E-5E19F155BC54}" type="parTrans" cxnId="{A116F481-417C-4AE0-AFB3-99E89B063586}">
      <dgm:prSet/>
      <dgm:spPr/>
      <dgm:t>
        <a:bodyPr/>
        <a:lstStyle/>
        <a:p>
          <a:endParaRPr lang="ru-RU" sz="2000" b="1"/>
        </a:p>
      </dgm:t>
    </dgm:pt>
    <dgm:pt modelId="{BBD1B930-8EBD-4259-8752-F11F4C72DF58}" type="sibTrans" cxnId="{A116F481-417C-4AE0-AFB3-99E89B063586}">
      <dgm:prSet/>
      <dgm:spPr/>
      <dgm:t>
        <a:bodyPr/>
        <a:lstStyle/>
        <a:p>
          <a:endParaRPr lang="ru-RU" sz="2000" b="1"/>
        </a:p>
      </dgm:t>
    </dgm:pt>
    <dgm:pt modelId="{5CA430CA-5C36-457A-A908-B121E96E0701}">
      <dgm:prSet custT="1"/>
      <dgm:spPr/>
      <dgm:t>
        <a:bodyPr/>
        <a:lstStyle/>
        <a:p>
          <a:pPr rtl="0"/>
          <a:r>
            <a:rPr lang="ru-RU" sz="2000" b="1" dirty="0" smtClean="0"/>
            <a:t>специалиста по производственным процессам </a:t>
          </a:r>
          <a:endParaRPr lang="ru-RU" sz="2000" b="1" dirty="0"/>
        </a:p>
      </dgm:t>
    </dgm:pt>
    <dgm:pt modelId="{4F1A0D9C-B864-4EEF-90CF-EF7B9C6460DF}" type="parTrans" cxnId="{389CB8DC-EA58-4848-8F41-CA8BE17BBFA7}">
      <dgm:prSet/>
      <dgm:spPr/>
      <dgm:t>
        <a:bodyPr/>
        <a:lstStyle/>
        <a:p>
          <a:endParaRPr lang="ru-RU" sz="2000" b="1"/>
        </a:p>
      </dgm:t>
    </dgm:pt>
    <dgm:pt modelId="{1C805DF8-80FA-4413-B6FC-481C0F54E406}" type="sibTrans" cxnId="{389CB8DC-EA58-4848-8F41-CA8BE17BBFA7}">
      <dgm:prSet/>
      <dgm:spPr/>
      <dgm:t>
        <a:bodyPr/>
        <a:lstStyle/>
        <a:p>
          <a:endParaRPr lang="ru-RU" sz="2000" b="1"/>
        </a:p>
      </dgm:t>
    </dgm:pt>
    <dgm:pt modelId="{5FA0DDF5-6147-4875-91CC-C89E4AB8800E}">
      <dgm:prSet custT="1"/>
      <dgm:spPr/>
      <dgm:t>
        <a:bodyPr/>
        <a:lstStyle/>
        <a:p>
          <a:pPr rtl="0"/>
          <a:r>
            <a:rPr lang="ru-RU" sz="2000" b="1" dirty="0" smtClean="0"/>
            <a:t>специалиста по энергетике </a:t>
          </a:r>
          <a:endParaRPr lang="ru-RU" sz="2000" b="1" dirty="0"/>
        </a:p>
      </dgm:t>
    </dgm:pt>
    <dgm:pt modelId="{20D56CFD-4467-4641-BBFC-1A2D3B6129A0}" type="parTrans" cxnId="{D8899E30-2977-472D-9310-78A3C6E2C32E}">
      <dgm:prSet/>
      <dgm:spPr/>
      <dgm:t>
        <a:bodyPr/>
        <a:lstStyle/>
        <a:p>
          <a:endParaRPr lang="ru-RU" sz="2000" b="1"/>
        </a:p>
      </dgm:t>
    </dgm:pt>
    <dgm:pt modelId="{9912985C-9953-435C-96FC-E984794D2B74}" type="sibTrans" cxnId="{D8899E30-2977-472D-9310-78A3C6E2C32E}">
      <dgm:prSet/>
      <dgm:spPr/>
      <dgm:t>
        <a:bodyPr/>
        <a:lstStyle/>
        <a:p>
          <a:endParaRPr lang="ru-RU" sz="2000" b="1"/>
        </a:p>
      </dgm:t>
    </dgm:pt>
    <dgm:pt modelId="{21AD5477-6DB0-49AE-8605-3B731C013E14}">
      <dgm:prSet custT="1"/>
      <dgm:spPr/>
      <dgm:t>
        <a:bodyPr/>
        <a:lstStyle/>
        <a:p>
          <a:pPr rtl="0"/>
          <a:r>
            <a:rPr lang="ru-RU" sz="2000" b="1" smtClean="0"/>
            <a:t>специалиста по нормированию труда </a:t>
          </a:r>
          <a:endParaRPr lang="ru-RU" sz="2000" b="1"/>
        </a:p>
      </dgm:t>
    </dgm:pt>
    <dgm:pt modelId="{B674643A-E93D-411C-982D-BF3D124A8A1D}" type="parTrans" cxnId="{8A865139-0B6B-4DE1-ABD0-6B414A21EF2A}">
      <dgm:prSet/>
      <dgm:spPr/>
      <dgm:t>
        <a:bodyPr/>
        <a:lstStyle/>
        <a:p>
          <a:endParaRPr lang="ru-RU" sz="2000" b="1"/>
        </a:p>
      </dgm:t>
    </dgm:pt>
    <dgm:pt modelId="{CF08D6CA-5604-4B8B-9699-7D765B55AC75}" type="sibTrans" cxnId="{8A865139-0B6B-4DE1-ABD0-6B414A21EF2A}">
      <dgm:prSet/>
      <dgm:spPr/>
      <dgm:t>
        <a:bodyPr/>
        <a:lstStyle/>
        <a:p>
          <a:endParaRPr lang="ru-RU" sz="2000" b="1"/>
        </a:p>
      </dgm:t>
    </dgm:pt>
    <dgm:pt modelId="{72598E05-8C2A-41FC-9216-BABBA8A35731}">
      <dgm:prSet custT="1"/>
      <dgm:spPr/>
      <dgm:t>
        <a:bodyPr/>
        <a:lstStyle/>
        <a:p>
          <a:pPr rtl="0"/>
          <a:r>
            <a:rPr lang="ru-RU" sz="2000" b="1" dirty="0" smtClean="0"/>
            <a:t>специалиста по охране труда и промышлен­ной безопасности</a:t>
          </a:r>
          <a:endParaRPr lang="ru-RU" sz="2000" b="1" dirty="0"/>
        </a:p>
      </dgm:t>
    </dgm:pt>
    <dgm:pt modelId="{2221822B-3874-4845-80A9-773359857F2A}" type="parTrans" cxnId="{BC3832A5-4A16-45A0-96EB-30C44ECBCC7D}">
      <dgm:prSet/>
      <dgm:spPr/>
      <dgm:t>
        <a:bodyPr/>
        <a:lstStyle/>
        <a:p>
          <a:endParaRPr lang="ru-RU" sz="2000" b="1"/>
        </a:p>
      </dgm:t>
    </dgm:pt>
    <dgm:pt modelId="{4E906823-D732-4397-8228-6B1B85904E41}" type="sibTrans" cxnId="{BC3832A5-4A16-45A0-96EB-30C44ECBCC7D}">
      <dgm:prSet/>
      <dgm:spPr/>
      <dgm:t>
        <a:bodyPr/>
        <a:lstStyle/>
        <a:p>
          <a:endParaRPr lang="ru-RU" sz="2000" b="1"/>
        </a:p>
      </dgm:t>
    </dgm:pt>
    <dgm:pt modelId="{C39E4947-D1EC-49B2-BA6F-09F349A6A292}" type="pres">
      <dgm:prSet presAssocID="{904C2445-24EE-4D4B-A71A-F2C0943865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75EB12-B203-4F1F-BBBE-7CF4B9A52180}" type="pres">
      <dgm:prSet presAssocID="{0CD4BDAE-D958-40A7-95C4-63C94E78084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57252E-A919-4C65-AB70-B2B348F1CBFA}" type="pres">
      <dgm:prSet presAssocID="{BBD1B930-8EBD-4259-8752-F11F4C72DF58}" presName="spacer" presStyleCnt="0"/>
      <dgm:spPr/>
    </dgm:pt>
    <dgm:pt modelId="{CDF6860C-3000-4D47-9A2B-459B4FDBA096}" type="pres">
      <dgm:prSet presAssocID="{5CA430CA-5C36-457A-A908-B121E96E070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3D2C9-BC6A-4F2B-8668-0606AD6F97F2}" type="pres">
      <dgm:prSet presAssocID="{1C805DF8-80FA-4413-B6FC-481C0F54E406}" presName="spacer" presStyleCnt="0"/>
      <dgm:spPr/>
    </dgm:pt>
    <dgm:pt modelId="{E8CFF01E-51B2-4073-9EC1-ED83D9E3DA2A}" type="pres">
      <dgm:prSet presAssocID="{5FA0DDF5-6147-4875-91CC-C89E4AB8800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125345-9BDE-4849-8E1A-39DD10EF5062}" type="pres">
      <dgm:prSet presAssocID="{9912985C-9953-435C-96FC-E984794D2B74}" presName="spacer" presStyleCnt="0"/>
      <dgm:spPr/>
    </dgm:pt>
    <dgm:pt modelId="{273D6197-3DD9-4DA1-868E-0A7E49AEE7B6}" type="pres">
      <dgm:prSet presAssocID="{21AD5477-6DB0-49AE-8605-3B731C013E1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C4AA9-8CB3-46A9-AAE3-442C44145CB1}" type="pres">
      <dgm:prSet presAssocID="{CF08D6CA-5604-4B8B-9699-7D765B55AC75}" presName="spacer" presStyleCnt="0"/>
      <dgm:spPr/>
    </dgm:pt>
    <dgm:pt modelId="{5FB001D4-81E2-4462-A9B3-42257D41C7BB}" type="pres">
      <dgm:prSet presAssocID="{72598E05-8C2A-41FC-9216-BABBA8A3573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C79B2A-9E89-4B73-81C1-2BB0C3A44D39}" type="presOf" srcId="{904C2445-24EE-4D4B-A71A-F2C094386569}" destId="{C39E4947-D1EC-49B2-BA6F-09F349A6A292}" srcOrd="0" destOrd="0" presId="urn:microsoft.com/office/officeart/2005/8/layout/vList2"/>
    <dgm:cxn modelId="{D8899E30-2977-472D-9310-78A3C6E2C32E}" srcId="{904C2445-24EE-4D4B-A71A-F2C094386569}" destId="{5FA0DDF5-6147-4875-91CC-C89E4AB8800E}" srcOrd="2" destOrd="0" parTransId="{20D56CFD-4467-4641-BBFC-1A2D3B6129A0}" sibTransId="{9912985C-9953-435C-96FC-E984794D2B74}"/>
    <dgm:cxn modelId="{8A865139-0B6B-4DE1-ABD0-6B414A21EF2A}" srcId="{904C2445-24EE-4D4B-A71A-F2C094386569}" destId="{21AD5477-6DB0-49AE-8605-3B731C013E14}" srcOrd="3" destOrd="0" parTransId="{B674643A-E93D-411C-982D-BF3D124A8A1D}" sibTransId="{CF08D6CA-5604-4B8B-9699-7D765B55AC75}"/>
    <dgm:cxn modelId="{F07C1A55-94FE-4555-87BD-D61890555CC2}" type="presOf" srcId="{0CD4BDAE-D958-40A7-95C4-63C94E78084C}" destId="{6675EB12-B203-4F1F-BBBE-7CF4B9A52180}" srcOrd="0" destOrd="0" presId="urn:microsoft.com/office/officeart/2005/8/layout/vList2"/>
    <dgm:cxn modelId="{389CB8DC-EA58-4848-8F41-CA8BE17BBFA7}" srcId="{904C2445-24EE-4D4B-A71A-F2C094386569}" destId="{5CA430CA-5C36-457A-A908-B121E96E0701}" srcOrd="1" destOrd="0" parTransId="{4F1A0D9C-B864-4EEF-90CF-EF7B9C6460DF}" sibTransId="{1C805DF8-80FA-4413-B6FC-481C0F54E406}"/>
    <dgm:cxn modelId="{A622F147-41EB-47A8-A334-47A109E1B477}" type="presOf" srcId="{5FA0DDF5-6147-4875-91CC-C89E4AB8800E}" destId="{E8CFF01E-51B2-4073-9EC1-ED83D9E3DA2A}" srcOrd="0" destOrd="0" presId="urn:microsoft.com/office/officeart/2005/8/layout/vList2"/>
    <dgm:cxn modelId="{BC3832A5-4A16-45A0-96EB-30C44ECBCC7D}" srcId="{904C2445-24EE-4D4B-A71A-F2C094386569}" destId="{72598E05-8C2A-41FC-9216-BABBA8A35731}" srcOrd="4" destOrd="0" parTransId="{2221822B-3874-4845-80A9-773359857F2A}" sibTransId="{4E906823-D732-4397-8228-6B1B85904E41}"/>
    <dgm:cxn modelId="{CF63D2A4-9205-4BC5-8754-43D94F01D0D7}" type="presOf" srcId="{72598E05-8C2A-41FC-9216-BABBA8A35731}" destId="{5FB001D4-81E2-4462-A9B3-42257D41C7BB}" srcOrd="0" destOrd="0" presId="urn:microsoft.com/office/officeart/2005/8/layout/vList2"/>
    <dgm:cxn modelId="{A116F481-417C-4AE0-AFB3-99E89B063586}" srcId="{904C2445-24EE-4D4B-A71A-F2C094386569}" destId="{0CD4BDAE-D958-40A7-95C4-63C94E78084C}" srcOrd="0" destOrd="0" parTransId="{75EA660D-602C-4D59-982E-5E19F155BC54}" sibTransId="{BBD1B930-8EBD-4259-8752-F11F4C72DF58}"/>
    <dgm:cxn modelId="{09794DF8-9323-4352-9F2A-B6AEBF5816ED}" type="presOf" srcId="{5CA430CA-5C36-457A-A908-B121E96E0701}" destId="{CDF6860C-3000-4D47-9A2B-459B4FDBA096}" srcOrd="0" destOrd="0" presId="urn:microsoft.com/office/officeart/2005/8/layout/vList2"/>
    <dgm:cxn modelId="{AB21E48D-B67C-42EC-9C72-B3817950B8C7}" type="presOf" srcId="{21AD5477-6DB0-49AE-8605-3B731C013E14}" destId="{273D6197-3DD9-4DA1-868E-0A7E49AEE7B6}" srcOrd="0" destOrd="0" presId="urn:microsoft.com/office/officeart/2005/8/layout/vList2"/>
    <dgm:cxn modelId="{BFC087D0-2493-4F11-8C51-B3E9070849D9}" type="presParOf" srcId="{C39E4947-D1EC-49B2-BA6F-09F349A6A292}" destId="{6675EB12-B203-4F1F-BBBE-7CF4B9A52180}" srcOrd="0" destOrd="0" presId="urn:microsoft.com/office/officeart/2005/8/layout/vList2"/>
    <dgm:cxn modelId="{16044045-926D-46DB-8B58-4B3B6EFB51FC}" type="presParOf" srcId="{C39E4947-D1EC-49B2-BA6F-09F349A6A292}" destId="{1B57252E-A919-4C65-AB70-B2B348F1CBFA}" srcOrd="1" destOrd="0" presId="urn:microsoft.com/office/officeart/2005/8/layout/vList2"/>
    <dgm:cxn modelId="{1C06F6AF-4ED1-4AD6-9BD6-3900D6C82F05}" type="presParOf" srcId="{C39E4947-D1EC-49B2-BA6F-09F349A6A292}" destId="{CDF6860C-3000-4D47-9A2B-459B4FDBA096}" srcOrd="2" destOrd="0" presId="urn:microsoft.com/office/officeart/2005/8/layout/vList2"/>
    <dgm:cxn modelId="{559FF2F6-3B73-4D12-8855-F8CFF0085FAA}" type="presParOf" srcId="{C39E4947-D1EC-49B2-BA6F-09F349A6A292}" destId="{F6E3D2C9-BC6A-4F2B-8668-0606AD6F97F2}" srcOrd="3" destOrd="0" presId="urn:microsoft.com/office/officeart/2005/8/layout/vList2"/>
    <dgm:cxn modelId="{B56B4A2C-12A1-4F87-855C-61514DDAD292}" type="presParOf" srcId="{C39E4947-D1EC-49B2-BA6F-09F349A6A292}" destId="{E8CFF01E-51B2-4073-9EC1-ED83D9E3DA2A}" srcOrd="4" destOrd="0" presId="urn:microsoft.com/office/officeart/2005/8/layout/vList2"/>
    <dgm:cxn modelId="{0806268F-32E8-4361-B02D-8D5D4B648364}" type="presParOf" srcId="{C39E4947-D1EC-49B2-BA6F-09F349A6A292}" destId="{C8125345-9BDE-4849-8E1A-39DD10EF5062}" srcOrd="5" destOrd="0" presId="urn:microsoft.com/office/officeart/2005/8/layout/vList2"/>
    <dgm:cxn modelId="{27FE5D65-B623-4E60-956E-6C053AFF8F01}" type="presParOf" srcId="{C39E4947-D1EC-49B2-BA6F-09F349A6A292}" destId="{273D6197-3DD9-4DA1-868E-0A7E49AEE7B6}" srcOrd="6" destOrd="0" presId="urn:microsoft.com/office/officeart/2005/8/layout/vList2"/>
    <dgm:cxn modelId="{354EF340-C7F6-4EA7-9A3E-553045CC301B}" type="presParOf" srcId="{C39E4947-D1EC-49B2-BA6F-09F349A6A292}" destId="{914C4AA9-8CB3-46A9-AAE3-442C44145CB1}" srcOrd="7" destOrd="0" presId="urn:microsoft.com/office/officeart/2005/8/layout/vList2"/>
    <dgm:cxn modelId="{098EBED3-55CB-42FB-B9FF-F98309A93B84}" type="presParOf" srcId="{C39E4947-D1EC-49B2-BA6F-09F349A6A292}" destId="{5FB001D4-81E2-4462-A9B3-42257D41C7B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684A1A-5D9A-4C5B-A4FD-4AB9189ED8B3}" type="doc">
      <dgm:prSet loTypeId="urn:microsoft.com/office/officeart/2008/layout/PictureAccent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ADE8C3-5E72-4407-B23B-3BC8F29044AB}">
      <dgm:prSet phldrT="[Текст]" custT="1"/>
      <dgm:spPr/>
      <dgm:t>
        <a:bodyPr/>
        <a:lstStyle/>
        <a:p>
          <a:r>
            <a:rPr lang="ru-RU" sz="2800" dirty="0" smtClean="0">
              <a:latin typeface="Trebuchet MS" panose="020B0603020202020204" pitchFamily="34" charset="0"/>
            </a:rPr>
            <a:t>Независимо от метода нужно ответить на три ключевых вопроса</a:t>
          </a:r>
          <a:endParaRPr lang="ru-RU" sz="2800" dirty="0">
            <a:latin typeface="Trebuchet MS" panose="020B0603020202020204" pitchFamily="34" charset="0"/>
          </a:endParaRPr>
        </a:p>
      </dgm:t>
    </dgm:pt>
    <dgm:pt modelId="{4A778223-B602-4F44-9F3F-20DA53935EC3}" type="parTrans" cxnId="{648F27F5-55AE-42B1-8A1C-27526C5475C9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8CC1FDC9-26A0-4A16-842F-D263B4D1267A}" type="sibTrans" cxnId="{648F27F5-55AE-42B1-8A1C-27526C5475C9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C9E67C25-A920-4EB6-B565-B651A8A6BF4F}">
      <dgm:prSet phldrT="[Текст]" custT="1"/>
      <dgm:spPr/>
      <dgm:t>
        <a:bodyPr/>
        <a:lstStyle/>
        <a:p>
          <a:endParaRPr lang="ru-RU" sz="2400" b="1" i="0" dirty="0" smtClean="0">
            <a:latin typeface="Trebuchet MS" panose="020B0603020202020204" pitchFamily="34" charset="0"/>
          </a:endParaRPr>
        </a:p>
        <a:p>
          <a:r>
            <a:rPr lang="ru-RU" sz="2400" b="1" i="0" dirty="0" smtClean="0">
              <a:latin typeface="Trebuchet MS" panose="020B0603020202020204" pitchFamily="34" charset="0"/>
            </a:rPr>
            <a:t>Что может случиться?</a:t>
          </a:r>
        </a:p>
        <a:p>
          <a:pPr algn="l"/>
          <a:endParaRPr lang="ru-RU" sz="1700" b="0" i="0" dirty="0">
            <a:latin typeface="Trebuchet MS" panose="020B0603020202020204" pitchFamily="34" charset="0"/>
          </a:endParaRPr>
        </a:p>
      </dgm:t>
    </dgm:pt>
    <dgm:pt modelId="{54A0D2E0-A65F-4ACC-A60C-9FAEF3B5494F}" type="parTrans" cxnId="{E4CA00D7-06A7-463A-B0E9-82D2D85CF046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6A12F0C7-D4C4-42D3-804F-ADB41F5C68E1}" type="sibTrans" cxnId="{E4CA00D7-06A7-463A-B0E9-82D2D85CF046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C65DE465-7236-429A-BAF6-C263634E743D}">
      <dgm:prSet phldrT="[Текст]" custT="1"/>
      <dgm:spPr/>
      <dgm:t>
        <a:bodyPr/>
        <a:lstStyle/>
        <a:p>
          <a:pPr algn="l"/>
          <a:r>
            <a:rPr lang="ru-RU" sz="2400" b="1" i="0" dirty="0" smtClean="0">
              <a:latin typeface="Trebuchet MS" panose="020B0603020202020204" pitchFamily="34" charset="0"/>
            </a:rPr>
            <a:t>Какова вероятность, что это произойдет?</a:t>
          </a:r>
          <a:endParaRPr lang="ru-RU" sz="2400" i="0" dirty="0">
            <a:latin typeface="Trebuchet MS" panose="020B0603020202020204" pitchFamily="34" charset="0"/>
          </a:endParaRPr>
        </a:p>
      </dgm:t>
    </dgm:pt>
    <dgm:pt modelId="{947E7CEA-2006-40E6-85EE-A4DF51A224DF}" type="parTrans" cxnId="{C4E276B9-4F1A-42C5-A081-85E4F7113106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1C179485-3598-4B14-9AA5-B318E48BFE4D}" type="sibTrans" cxnId="{C4E276B9-4F1A-42C5-A081-85E4F7113106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BD34CA48-7533-4261-9699-98B9C2F71156}">
      <dgm:prSet phldrT="[Текст]" custT="1"/>
      <dgm:spPr/>
      <dgm:t>
        <a:bodyPr/>
        <a:lstStyle/>
        <a:p>
          <a:pPr algn="l"/>
          <a:r>
            <a:rPr lang="ru-RU" sz="2400" b="1" dirty="0" smtClean="0">
              <a:latin typeface="Trebuchet MS" panose="020B0603020202020204" pitchFamily="34" charset="0"/>
            </a:rPr>
            <a:t>Какие могут быть последствия?</a:t>
          </a:r>
          <a:endParaRPr lang="ru-RU" sz="2400" b="1" dirty="0">
            <a:latin typeface="Trebuchet MS" panose="020B0603020202020204" pitchFamily="34" charset="0"/>
          </a:endParaRPr>
        </a:p>
      </dgm:t>
    </dgm:pt>
    <dgm:pt modelId="{7D2BE596-DF51-48AD-B05B-1A449CFDC388}" type="parTrans" cxnId="{225DA867-F631-49DD-8054-F0C94071A8C9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299E1CC6-D891-4DEA-A1D5-5E4CD773641A}" type="sibTrans" cxnId="{225DA867-F631-49DD-8054-F0C94071A8C9}">
      <dgm:prSet/>
      <dgm:spPr/>
      <dgm:t>
        <a:bodyPr/>
        <a:lstStyle/>
        <a:p>
          <a:endParaRPr lang="ru-RU">
            <a:latin typeface="Trebuchet MS" panose="020B0603020202020204" pitchFamily="34" charset="0"/>
          </a:endParaRPr>
        </a:p>
      </dgm:t>
    </dgm:pt>
    <dgm:pt modelId="{923C7836-AE07-4F19-B284-C91DE000301E}" type="pres">
      <dgm:prSet presAssocID="{B9684A1A-5D9A-4C5B-A4FD-4AB9189ED8B3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DD09118-550D-4201-B200-D2DD9D7B5C95}" type="pres">
      <dgm:prSet presAssocID="{8AADE8C3-5E72-4407-B23B-3BC8F29044AB}" presName="root" presStyleCnt="0">
        <dgm:presLayoutVars>
          <dgm:chMax/>
          <dgm:chPref val="4"/>
        </dgm:presLayoutVars>
      </dgm:prSet>
      <dgm:spPr/>
    </dgm:pt>
    <dgm:pt modelId="{E35C6614-253F-4791-AEB3-3649AE652A46}" type="pres">
      <dgm:prSet presAssocID="{8AADE8C3-5E72-4407-B23B-3BC8F29044AB}" presName="rootComposite" presStyleCnt="0">
        <dgm:presLayoutVars/>
      </dgm:prSet>
      <dgm:spPr/>
    </dgm:pt>
    <dgm:pt modelId="{EAD326AB-A109-4DFC-86C9-006A5809800F}" type="pres">
      <dgm:prSet presAssocID="{8AADE8C3-5E72-4407-B23B-3BC8F29044AB}" presName="rootText" presStyleLbl="node0" presStyleIdx="0" presStyleCnt="1" custScaleY="74499">
        <dgm:presLayoutVars>
          <dgm:chMax/>
          <dgm:chPref val="4"/>
        </dgm:presLayoutVars>
      </dgm:prSet>
      <dgm:spPr/>
      <dgm:t>
        <a:bodyPr/>
        <a:lstStyle/>
        <a:p>
          <a:endParaRPr lang="ru-RU"/>
        </a:p>
      </dgm:t>
    </dgm:pt>
    <dgm:pt modelId="{B1FD0A12-B7B2-4ACF-836A-BF1E00A37280}" type="pres">
      <dgm:prSet presAssocID="{8AADE8C3-5E72-4407-B23B-3BC8F29044AB}" presName="childShape" presStyleCnt="0">
        <dgm:presLayoutVars>
          <dgm:chMax val="0"/>
          <dgm:chPref val="0"/>
        </dgm:presLayoutVars>
      </dgm:prSet>
      <dgm:spPr/>
    </dgm:pt>
    <dgm:pt modelId="{7894D28F-A6B3-42AC-B2F2-FF71610FB656}" type="pres">
      <dgm:prSet presAssocID="{C9E67C25-A920-4EB6-B565-B651A8A6BF4F}" presName="childComposite" presStyleCnt="0">
        <dgm:presLayoutVars>
          <dgm:chMax val="0"/>
          <dgm:chPref val="0"/>
        </dgm:presLayoutVars>
      </dgm:prSet>
      <dgm:spPr/>
    </dgm:pt>
    <dgm:pt modelId="{40ECCAA6-7B63-4AC8-9B31-85F75CBAD30B}" type="pres">
      <dgm:prSet presAssocID="{C9E67C25-A920-4EB6-B565-B651A8A6BF4F}" presName="Image" presStyleLbl="node1" presStyleIdx="0" presStyleCnt="3" custLinFactNeighborX="393" custLinFactNeighborY="558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71997FF5-91AF-4F69-8DF8-A7BD9587C6B8}" type="pres">
      <dgm:prSet presAssocID="{C9E67C25-A920-4EB6-B565-B651A8A6BF4F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7B7849-4788-43F7-AC06-ED78AED9A4D4}" type="pres">
      <dgm:prSet presAssocID="{C65DE465-7236-429A-BAF6-C263634E743D}" presName="childComposite" presStyleCnt="0">
        <dgm:presLayoutVars>
          <dgm:chMax val="0"/>
          <dgm:chPref val="0"/>
        </dgm:presLayoutVars>
      </dgm:prSet>
      <dgm:spPr/>
    </dgm:pt>
    <dgm:pt modelId="{0182F69F-C9BB-4B1D-9C2B-6E7AFF35937C}" type="pres">
      <dgm:prSet presAssocID="{C65DE465-7236-429A-BAF6-C263634E743D}" presName="Image" presStyleLbl="nod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ru-RU"/>
        </a:p>
      </dgm:t>
    </dgm:pt>
    <dgm:pt modelId="{DC53747A-6E22-4863-B4C1-EDE3F3C909B6}" type="pres">
      <dgm:prSet presAssocID="{C65DE465-7236-429A-BAF6-C263634E743D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84A598-90E0-495F-9503-F14218BD8A4F}" type="pres">
      <dgm:prSet presAssocID="{BD34CA48-7533-4261-9699-98B9C2F71156}" presName="childComposite" presStyleCnt="0">
        <dgm:presLayoutVars>
          <dgm:chMax val="0"/>
          <dgm:chPref val="0"/>
        </dgm:presLayoutVars>
      </dgm:prSet>
      <dgm:spPr/>
    </dgm:pt>
    <dgm:pt modelId="{48AC71F4-D9DD-4D33-8D2F-3380357ED0BB}" type="pres">
      <dgm:prSet presAssocID="{BD34CA48-7533-4261-9699-98B9C2F71156}" presName="Image" presStyleLbl="nod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248C4042-0B79-4861-B435-025EBB14332E}" type="pres">
      <dgm:prSet presAssocID="{BD34CA48-7533-4261-9699-98B9C2F71156}" presName="childText" presStyleLbl="l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2ED953-DAA7-44B3-8960-C260FAD2E601}" type="presOf" srcId="{BD34CA48-7533-4261-9699-98B9C2F71156}" destId="{248C4042-0B79-4861-B435-025EBB14332E}" srcOrd="0" destOrd="0" presId="urn:microsoft.com/office/officeart/2008/layout/PictureAccentList"/>
    <dgm:cxn modelId="{CB922ABE-2ADB-467B-BD33-8481DB3E5A4D}" type="presOf" srcId="{B9684A1A-5D9A-4C5B-A4FD-4AB9189ED8B3}" destId="{923C7836-AE07-4F19-B284-C91DE000301E}" srcOrd="0" destOrd="0" presId="urn:microsoft.com/office/officeart/2008/layout/PictureAccentList"/>
    <dgm:cxn modelId="{C4E276B9-4F1A-42C5-A081-85E4F7113106}" srcId="{8AADE8C3-5E72-4407-B23B-3BC8F29044AB}" destId="{C65DE465-7236-429A-BAF6-C263634E743D}" srcOrd="1" destOrd="0" parTransId="{947E7CEA-2006-40E6-85EE-A4DF51A224DF}" sibTransId="{1C179485-3598-4B14-9AA5-B318E48BFE4D}"/>
    <dgm:cxn modelId="{E4CA00D7-06A7-463A-B0E9-82D2D85CF046}" srcId="{8AADE8C3-5E72-4407-B23B-3BC8F29044AB}" destId="{C9E67C25-A920-4EB6-B565-B651A8A6BF4F}" srcOrd="0" destOrd="0" parTransId="{54A0D2E0-A65F-4ACC-A60C-9FAEF3B5494F}" sibTransId="{6A12F0C7-D4C4-42D3-804F-ADB41F5C68E1}"/>
    <dgm:cxn modelId="{3906A284-DC6A-4B9D-98A2-90CA01A864FC}" type="presOf" srcId="{C65DE465-7236-429A-BAF6-C263634E743D}" destId="{DC53747A-6E22-4863-B4C1-EDE3F3C909B6}" srcOrd="0" destOrd="0" presId="urn:microsoft.com/office/officeart/2008/layout/PictureAccentList"/>
    <dgm:cxn modelId="{0FEFA954-D89C-44DE-B164-0F446E3173EF}" type="presOf" srcId="{C9E67C25-A920-4EB6-B565-B651A8A6BF4F}" destId="{71997FF5-91AF-4F69-8DF8-A7BD9587C6B8}" srcOrd="0" destOrd="0" presId="urn:microsoft.com/office/officeart/2008/layout/PictureAccentList"/>
    <dgm:cxn modelId="{648F27F5-55AE-42B1-8A1C-27526C5475C9}" srcId="{B9684A1A-5D9A-4C5B-A4FD-4AB9189ED8B3}" destId="{8AADE8C3-5E72-4407-B23B-3BC8F29044AB}" srcOrd="0" destOrd="0" parTransId="{4A778223-B602-4F44-9F3F-20DA53935EC3}" sibTransId="{8CC1FDC9-26A0-4A16-842F-D263B4D1267A}"/>
    <dgm:cxn modelId="{34BA0FCF-7263-497A-809B-25DB2BFFD0E3}" type="presOf" srcId="{8AADE8C3-5E72-4407-B23B-3BC8F29044AB}" destId="{EAD326AB-A109-4DFC-86C9-006A5809800F}" srcOrd="0" destOrd="0" presId="urn:microsoft.com/office/officeart/2008/layout/PictureAccentList"/>
    <dgm:cxn modelId="{225DA867-F631-49DD-8054-F0C94071A8C9}" srcId="{8AADE8C3-5E72-4407-B23B-3BC8F29044AB}" destId="{BD34CA48-7533-4261-9699-98B9C2F71156}" srcOrd="2" destOrd="0" parTransId="{7D2BE596-DF51-48AD-B05B-1A449CFDC388}" sibTransId="{299E1CC6-D891-4DEA-A1D5-5E4CD773641A}"/>
    <dgm:cxn modelId="{A1D622F5-0132-4B72-B74A-78AB606A2A8F}" type="presParOf" srcId="{923C7836-AE07-4F19-B284-C91DE000301E}" destId="{1DD09118-550D-4201-B200-D2DD9D7B5C95}" srcOrd="0" destOrd="0" presId="urn:microsoft.com/office/officeart/2008/layout/PictureAccentList"/>
    <dgm:cxn modelId="{04408174-EF99-41B2-9EE3-6D758944AA01}" type="presParOf" srcId="{1DD09118-550D-4201-B200-D2DD9D7B5C95}" destId="{E35C6614-253F-4791-AEB3-3649AE652A46}" srcOrd="0" destOrd="0" presId="urn:microsoft.com/office/officeart/2008/layout/PictureAccentList"/>
    <dgm:cxn modelId="{41EA5F9D-BB6F-4F6A-825E-43903B421FCF}" type="presParOf" srcId="{E35C6614-253F-4791-AEB3-3649AE652A46}" destId="{EAD326AB-A109-4DFC-86C9-006A5809800F}" srcOrd="0" destOrd="0" presId="urn:microsoft.com/office/officeart/2008/layout/PictureAccentList"/>
    <dgm:cxn modelId="{10179354-5B6C-40DF-B19A-720C078B1414}" type="presParOf" srcId="{1DD09118-550D-4201-B200-D2DD9D7B5C95}" destId="{B1FD0A12-B7B2-4ACF-836A-BF1E00A37280}" srcOrd="1" destOrd="0" presId="urn:microsoft.com/office/officeart/2008/layout/PictureAccentList"/>
    <dgm:cxn modelId="{D0C84B77-0E96-44A9-9964-906D9DFE930C}" type="presParOf" srcId="{B1FD0A12-B7B2-4ACF-836A-BF1E00A37280}" destId="{7894D28F-A6B3-42AC-B2F2-FF71610FB656}" srcOrd="0" destOrd="0" presId="urn:microsoft.com/office/officeart/2008/layout/PictureAccentList"/>
    <dgm:cxn modelId="{6CA6C71A-DF5E-4CDC-B6F1-15BDB44ED527}" type="presParOf" srcId="{7894D28F-A6B3-42AC-B2F2-FF71610FB656}" destId="{40ECCAA6-7B63-4AC8-9B31-85F75CBAD30B}" srcOrd="0" destOrd="0" presId="urn:microsoft.com/office/officeart/2008/layout/PictureAccentList"/>
    <dgm:cxn modelId="{70CFB3CC-582F-423D-A8B0-59510F6F790E}" type="presParOf" srcId="{7894D28F-A6B3-42AC-B2F2-FF71610FB656}" destId="{71997FF5-91AF-4F69-8DF8-A7BD9587C6B8}" srcOrd="1" destOrd="0" presId="urn:microsoft.com/office/officeart/2008/layout/PictureAccentList"/>
    <dgm:cxn modelId="{D7110C32-1859-46A6-81F8-6E75E39461B1}" type="presParOf" srcId="{B1FD0A12-B7B2-4ACF-836A-BF1E00A37280}" destId="{967B7849-4788-43F7-AC06-ED78AED9A4D4}" srcOrd="1" destOrd="0" presId="urn:microsoft.com/office/officeart/2008/layout/PictureAccentList"/>
    <dgm:cxn modelId="{D13C85FD-5C30-4107-8562-41500FEDABC4}" type="presParOf" srcId="{967B7849-4788-43F7-AC06-ED78AED9A4D4}" destId="{0182F69F-C9BB-4B1D-9C2B-6E7AFF35937C}" srcOrd="0" destOrd="0" presId="urn:microsoft.com/office/officeart/2008/layout/PictureAccentList"/>
    <dgm:cxn modelId="{5E20F021-4690-4D7A-A901-A5FA24C8023B}" type="presParOf" srcId="{967B7849-4788-43F7-AC06-ED78AED9A4D4}" destId="{DC53747A-6E22-4863-B4C1-EDE3F3C909B6}" srcOrd="1" destOrd="0" presId="urn:microsoft.com/office/officeart/2008/layout/PictureAccentList"/>
    <dgm:cxn modelId="{35C0E939-03A6-4E87-9349-F09EFB1F0B91}" type="presParOf" srcId="{B1FD0A12-B7B2-4ACF-836A-BF1E00A37280}" destId="{1B84A598-90E0-495F-9503-F14218BD8A4F}" srcOrd="2" destOrd="0" presId="urn:microsoft.com/office/officeart/2008/layout/PictureAccentList"/>
    <dgm:cxn modelId="{3E52D8EA-81AE-425B-A010-30E3FE6B8D05}" type="presParOf" srcId="{1B84A598-90E0-495F-9503-F14218BD8A4F}" destId="{48AC71F4-D9DD-4D33-8D2F-3380357ED0BB}" srcOrd="0" destOrd="0" presId="urn:microsoft.com/office/officeart/2008/layout/PictureAccentList"/>
    <dgm:cxn modelId="{EEB3FD86-E3CC-45A2-87C8-F469C206D7B3}" type="presParOf" srcId="{1B84A598-90E0-495F-9503-F14218BD8A4F}" destId="{248C4042-0B79-4861-B435-025EBB14332E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0CC0A-0D7F-48A1-9F3A-5EA68D124210}">
      <dsp:nvSpPr>
        <dsp:cNvPr id="0" name=""/>
        <dsp:cNvSpPr/>
      </dsp:nvSpPr>
      <dsp:spPr>
        <a:xfrm>
          <a:off x="1139514" y="208822"/>
          <a:ext cx="3173730" cy="317373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Гигиена труда</a:t>
          </a:r>
          <a:endParaRPr lang="ru-RU" sz="1400" kern="1200" dirty="0"/>
        </a:p>
      </dsp:txBody>
      <dsp:txXfrm>
        <a:off x="2865040" y="794451"/>
        <a:ext cx="1076801" cy="1057910"/>
      </dsp:txXfrm>
    </dsp:sp>
    <dsp:sp modelId="{F7F8EA83-5E1B-45ED-9305-8CDFB338065A}">
      <dsp:nvSpPr>
        <dsp:cNvPr id="0" name=""/>
        <dsp:cNvSpPr/>
      </dsp:nvSpPr>
      <dsp:spPr>
        <a:xfrm>
          <a:off x="516677" y="833132"/>
          <a:ext cx="3173730" cy="317373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Благополучие</a:t>
          </a:r>
          <a:endParaRPr lang="ru-RU" sz="1400" kern="1200" dirty="0"/>
        </a:p>
      </dsp:txBody>
      <dsp:txXfrm>
        <a:off x="1385674" y="2835605"/>
        <a:ext cx="1435735" cy="982345"/>
      </dsp:txXfrm>
    </dsp:sp>
    <dsp:sp modelId="{A945066B-2BEE-4D13-8464-017CEC07278B}">
      <dsp:nvSpPr>
        <dsp:cNvPr id="0" name=""/>
        <dsp:cNvSpPr/>
      </dsp:nvSpPr>
      <dsp:spPr>
        <a:xfrm>
          <a:off x="-7781" y="208828"/>
          <a:ext cx="3173730" cy="317373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Безопасность</a:t>
          </a:r>
          <a:endParaRPr lang="ru-RU" sz="1400" kern="1200" dirty="0"/>
        </a:p>
      </dsp:txBody>
      <dsp:txXfrm>
        <a:off x="332260" y="832239"/>
        <a:ext cx="1076801" cy="10579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44596-5196-4722-8153-F4DC0E04F981}">
      <dsp:nvSpPr>
        <dsp:cNvPr id="0" name=""/>
        <dsp:cNvSpPr/>
      </dsp:nvSpPr>
      <dsp:spPr>
        <a:xfrm>
          <a:off x="0" y="0"/>
          <a:ext cx="9939201" cy="11855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baseline="0" dirty="0" smtClean="0">
              <a:solidFill>
                <a:schemeClr val="bg1"/>
              </a:solidFill>
              <a:latin typeface="Trebuchet MS" panose="020B0603020202020204" pitchFamily="34" charset="0"/>
            </a:rPr>
            <a:t>систематическое выявление опасностей и профессиональных рисков, их регулярный анализ и оценку</a:t>
          </a:r>
          <a:endParaRPr lang="ru-RU" sz="2400" b="1" i="0" kern="1200" baseline="0" dirty="0">
            <a:solidFill>
              <a:schemeClr val="bg1"/>
            </a:solidFill>
            <a:latin typeface="Trebuchet MS" panose="020B0603020202020204" pitchFamily="34" charset="0"/>
          </a:endParaRPr>
        </a:p>
      </dsp:txBody>
      <dsp:txXfrm>
        <a:off x="57875" y="57875"/>
        <a:ext cx="9823451" cy="1069826"/>
      </dsp:txXfrm>
    </dsp:sp>
    <dsp:sp modelId="{77ECC270-154F-4E16-90F7-EC980A265116}">
      <dsp:nvSpPr>
        <dsp:cNvPr id="0" name=""/>
        <dsp:cNvSpPr/>
      </dsp:nvSpPr>
      <dsp:spPr>
        <a:xfrm>
          <a:off x="0" y="1410027"/>
          <a:ext cx="9939201" cy="15590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baseline="0" dirty="0" smtClean="0">
              <a:solidFill>
                <a:schemeClr val="bg1"/>
              </a:solidFill>
              <a:latin typeface="Trebuchet MS" panose="020B0603020202020204" pitchFamily="34" charset="0"/>
            </a:rPr>
            <a:t>реализацию мероприятий по улучшению условий и охраны труда, снижению или ликвидации рисков</a:t>
          </a:r>
          <a:endParaRPr lang="ru-RU" sz="2400" b="1" i="0" kern="1200" baseline="0" dirty="0">
            <a:solidFill>
              <a:schemeClr val="bg1"/>
            </a:solidFill>
            <a:latin typeface="Trebuchet MS" panose="020B0603020202020204" pitchFamily="34" charset="0"/>
          </a:endParaRPr>
        </a:p>
      </dsp:txBody>
      <dsp:txXfrm>
        <a:off x="76105" y="1486132"/>
        <a:ext cx="9786991" cy="1406815"/>
      </dsp:txXfrm>
    </dsp:sp>
    <dsp:sp modelId="{64619F90-97D4-40FB-969F-A3FFC0DA66BE}">
      <dsp:nvSpPr>
        <dsp:cNvPr id="0" name=""/>
        <dsp:cNvSpPr/>
      </dsp:nvSpPr>
      <dsp:spPr>
        <a:xfrm>
          <a:off x="0" y="3156252"/>
          <a:ext cx="9939201" cy="155902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just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i="0" kern="1200" baseline="0" dirty="0" smtClean="0">
              <a:solidFill>
                <a:schemeClr val="bg1"/>
              </a:solidFill>
              <a:latin typeface="Trebuchet MS" panose="020B0603020202020204" pitchFamily="34" charset="0"/>
            </a:rPr>
            <a:t>заблаговременную разработку мер, направленных на обеспечение безопасных условий и охраны труда, определение профессиональных рисков перед вводом в эксплуатацию производственных объектов, вновь организованных рабочих мест</a:t>
          </a:r>
          <a:endParaRPr lang="ru-RU" sz="2300" b="1" i="0" kern="1200" baseline="0" dirty="0">
            <a:solidFill>
              <a:schemeClr val="bg1"/>
            </a:solidFill>
            <a:latin typeface="Trebuchet MS" panose="020B0603020202020204" pitchFamily="34" charset="0"/>
          </a:endParaRPr>
        </a:p>
      </dsp:txBody>
      <dsp:txXfrm>
        <a:off x="76105" y="3232357"/>
        <a:ext cx="9786991" cy="14068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5D3D4-BB2A-439B-8DE5-6B4E1BB49DD7}">
      <dsp:nvSpPr>
        <dsp:cNvPr id="0" name=""/>
        <dsp:cNvSpPr/>
      </dsp:nvSpPr>
      <dsp:spPr>
        <a:xfrm>
          <a:off x="6892" y="434409"/>
          <a:ext cx="2777248" cy="1026000"/>
        </a:xfrm>
        <a:prstGeom prst="chevron">
          <a:avLst/>
        </a:prstGeom>
        <a:gradFill rotWithShape="1">
          <a:gsLst>
            <a:gs pos="0">
              <a:schemeClr val="accent1">
                <a:shade val="85000"/>
                <a:satMod val="130000"/>
              </a:schemeClr>
            </a:gs>
            <a:gs pos="34000">
              <a:schemeClr val="accent1">
                <a:shade val="87000"/>
                <a:satMod val="125000"/>
              </a:schemeClr>
            </a:gs>
            <a:gs pos="70000">
              <a:schemeClr val="accent1">
                <a:tint val="100000"/>
                <a:shade val="90000"/>
                <a:satMod val="130000"/>
              </a:schemeClr>
            </a:gs>
            <a:gs pos="100000">
              <a:schemeClr val="accent1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rebuchet MS" panose="020B0603020202020204" pitchFamily="34" charset="0"/>
            </a:rPr>
            <a:t>Выявление</a:t>
          </a:r>
          <a:r>
            <a:rPr lang="en-US" sz="1600" b="1" kern="1200" dirty="0" smtClean="0">
              <a:latin typeface="Trebuchet MS" panose="020B0603020202020204" pitchFamily="34" charset="0"/>
            </a:rPr>
            <a:t> </a:t>
          </a:r>
          <a:r>
            <a:rPr lang="en-US" sz="1500" b="1" kern="1200" dirty="0" smtClean="0">
              <a:latin typeface="Trebuchet MS" panose="020B0603020202020204" pitchFamily="34" charset="0"/>
            </a:rPr>
            <a:t>(</a:t>
          </a:r>
          <a:r>
            <a:rPr lang="ru-RU" sz="1500" b="1" kern="1200" dirty="0" smtClean="0">
              <a:latin typeface="Trebuchet MS" panose="020B0603020202020204" pitchFamily="34" charset="0"/>
            </a:rPr>
            <a:t>идентификация) </a:t>
          </a:r>
          <a:r>
            <a:rPr lang="ru-RU" sz="1600" b="1" kern="1200" dirty="0" smtClean="0">
              <a:latin typeface="Trebuchet MS" panose="020B0603020202020204" pitchFamily="34" charset="0"/>
            </a:rPr>
            <a:t>опасностей </a:t>
          </a:r>
          <a:endParaRPr lang="ru-RU" sz="1600" b="1" kern="1200" dirty="0">
            <a:latin typeface="Trebuchet MS" panose="020B0603020202020204" pitchFamily="34" charset="0"/>
          </a:endParaRPr>
        </a:p>
      </dsp:txBody>
      <dsp:txXfrm>
        <a:off x="519892" y="434409"/>
        <a:ext cx="1751248" cy="1026000"/>
      </dsp:txXfrm>
    </dsp:sp>
    <dsp:sp modelId="{1CEBCB12-6E1F-4FAD-8A81-284B33551C3B}">
      <dsp:nvSpPr>
        <dsp:cNvPr id="0" name=""/>
        <dsp:cNvSpPr/>
      </dsp:nvSpPr>
      <dsp:spPr>
        <a:xfrm>
          <a:off x="371245" y="1575297"/>
          <a:ext cx="2221798" cy="2031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нахождение</a:t>
          </a:r>
          <a:endParaRPr lang="ru-RU" sz="1600" kern="1200" dirty="0">
            <a:latin typeface="Trebuchet MS" panose="020B0603020202020204" pitchFamily="34" charset="0"/>
          </a:endParaRPr>
        </a:p>
        <a:p>
          <a:pPr marL="171450" lvl="1" indent="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распознание</a:t>
          </a:r>
          <a:endParaRPr lang="ru-RU" sz="1600" kern="1200" dirty="0">
            <a:latin typeface="Trebuchet MS" panose="020B0603020202020204" pitchFamily="34" charset="0"/>
          </a:endParaRPr>
        </a:p>
        <a:p>
          <a:pPr marL="171450" lvl="1" indent="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описание</a:t>
          </a:r>
          <a:endParaRPr lang="ru-RU" sz="1600" kern="1200" dirty="0">
            <a:latin typeface="Trebuchet MS" panose="020B0603020202020204" pitchFamily="34" charset="0"/>
          </a:endParaRPr>
        </a:p>
      </dsp:txBody>
      <dsp:txXfrm>
        <a:off x="371245" y="1575297"/>
        <a:ext cx="2221798" cy="2031009"/>
      </dsp:txXfrm>
    </dsp:sp>
    <dsp:sp modelId="{AF7AE35F-DDD1-4E0D-99C5-0202CCF362AB}">
      <dsp:nvSpPr>
        <dsp:cNvPr id="0" name=""/>
        <dsp:cNvSpPr/>
      </dsp:nvSpPr>
      <dsp:spPr>
        <a:xfrm>
          <a:off x="2568140" y="418732"/>
          <a:ext cx="2777248" cy="1026000"/>
        </a:xfrm>
        <a:prstGeom prst="chevron">
          <a:avLst/>
        </a:prstGeom>
        <a:gradFill rotWithShape="1">
          <a:gsLst>
            <a:gs pos="0">
              <a:schemeClr val="accent1">
                <a:shade val="85000"/>
                <a:satMod val="130000"/>
              </a:schemeClr>
            </a:gs>
            <a:gs pos="34000">
              <a:schemeClr val="accent1">
                <a:shade val="87000"/>
                <a:satMod val="125000"/>
              </a:schemeClr>
            </a:gs>
            <a:gs pos="70000">
              <a:schemeClr val="accent1">
                <a:tint val="100000"/>
                <a:shade val="90000"/>
                <a:satMod val="130000"/>
              </a:schemeClr>
            </a:gs>
            <a:gs pos="100000">
              <a:schemeClr val="accent1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rebuchet MS" panose="020B0603020202020204" pitchFamily="34" charset="0"/>
            </a:rPr>
            <a:t>Оценка уровня риска</a:t>
          </a:r>
          <a:endParaRPr lang="ru-RU" sz="1600" b="1" kern="1200" dirty="0">
            <a:latin typeface="Trebuchet MS" panose="020B0603020202020204" pitchFamily="34" charset="0"/>
          </a:endParaRPr>
        </a:p>
      </dsp:txBody>
      <dsp:txXfrm>
        <a:off x="3081140" y="418732"/>
        <a:ext cx="1751248" cy="1026000"/>
      </dsp:txXfrm>
    </dsp:sp>
    <dsp:sp modelId="{8BED791E-8D4B-40A5-9A82-61D67B69BBEE}">
      <dsp:nvSpPr>
        <dsp:cNvPr id="0" name=""/>
        <dsp:cNvSpPr/>
      </dsp:nvSpPr>
      <dsp:spPr>
        <a:xfrm>
          <a:off x="2689006" y="1575297"/>
          <a:ext cx="2221798" cy="2031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определение степени вероятности наступления 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расчет последствий воздействия </a:t>
          </a:r>
        </a:p>
      </dsp:txBody>
      <dsp:txXfrm>
        <a:off x="2689006" y="1575297"/>
        <a:ext cx="2221798" cy="2031009"/>
      </dsp:txXfrm>
    </dsp:sp>
    <dsp:sp modelId="{95EDE2B0-CF41-45F1-8E47-96BD6891F740}">
      <dsp:nvSpPr>
        <dsp:cNvPr id="0" name=""/>
        <dsp:cNvSpPr/>
      </dsp:nvSpPr>
      <dsp:spPr>
        <a:xfrm>
          <a:off x="5129388" y="418732"/>
          <a:ext cx="2777248" cy="1026000"/>
        </a:xfrm>
        <a:prstGeom prst="chevron">
          <a:avLst/>
        </a:prstGeom>
        <a:gradFill rotWithShape="1">
          <a:gsLst>
            <a:gs pos="0">
              <a:schemeClr val="accent1">
                <a:shade val="85000"/>
                <a:satMod val="130000"/>
              </a:schemeClr>
            </a:gs>
            <a:gs pos="34000">
              <a:schemeClr val="accent1">
                <a:shade val="87000"/>
                <a:satMod val="125000"/>
              </a:schemeClr>
            </a:gs>
            <a:gs pos="70000">
              <a:schemeClr val="accent1">
                <a:tint val="100000"/>
                <a:shade val="90000"/>
                <a:satMod val="130000"/>
              </a:schemeClr>
            </a:gs>
            <a:gs pos="100000">
              <a:schemeClr val="accent1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rebuchet MS" panose="020B0603020202020204" pitchFamily="34" charset="0"/>
            </a:rPr>
            <a:t>Снижение уровня риска</a:t>
          </a:r>
          <a:endParaRPr lang="ru-RU" sz="1600" b="1" kern="1200" dirty="0">
            <a:latin typeface="Trebuchet MS" panose="020B0603020202020204" pitchFamily="34" charset="0"/>
          </a:endParaRPr>
        </a:p>
      </dsp:txBody>
      <dsp:txXfrm>
        <a:off x="5642388" y="418732"/>
        <a:ext cx="1751248" cy="1026000"/>
      </dsp:txXfrm>
    </dsp:sp>
    <dsp:sp modelId="{9E39EFE2-E640-4E99-B7BF-4CE7345A34D9}">
      <dsp:nvSpPr>
        <dsp:cNvPr id="0" name=""/>
        <dsp:cNvSpPr/>
      </dsp:nvSpPr>
      <dsp:spPr>
        <a:xfrm>
          <a:off x="5251987" y="1575297"/>
          <a:ext cx="2221798" cy="2031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устранение риска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снижение уровня риска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использование СИЗ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остановка работ</a:t>
          </a:r>
        </a:p>
      </dsp:txBody>
      <dsp:txXfrm>
        <a:off x="5251987" y="1575297"/>
        <a:ext cx="2221798" cy="2031009"/>
      </dsp:txXfrm>
    </dsp:sp>
    <dsp:sp modelId="{759C1F24-66AB-4FD9-AE69-6FC94832DEAE}">
      <dsp:nvSpPr>
        <dsp:cNvPr id="0" name=""/>
        <dsp:cNvSpPr/>
      </dsp:nvSpPr>
      <dsp:spPr>
        <a:xfrm>
          <a:off x="7690636" y="418732"/>
          <a:ext cx="2777248" cy="1026000"/>
        </a:xfrm>
        <a:prstGeom prst="chevron">
          <a:avLst/>
        </a:prstGeom>
        <a:gradFill rotWithShape="1">
          <a:gsLst>
            <a:gs pos="0">
              <a:schemeClr val="accent1">
                <a:shade val="85000"/>
                <a:satMod val="130000"/>
              </a:schemeClr>
            </a:gs>
            <a:gs pos="34000">
              <a:schemeClr val="accent1">
                <a:shade val="87000"/>
                <a:satMod val="125000"/>
              </a:schemeClr>
            </a:gs>
            <a:gs pos="70000">
              <a:schemeClr val="accent1">
                <a:tint val="100000"/>
                <a:shade val="90000"/>
                <a:satMod val="130000"/>
              </a:schemeClr>
            </a:gs>
            <a:gs pos="100000">
              <a:schemeClr val="accent1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rebuchet MS" panose="020B0603020202020204" pitchFamily="34" charset="0"/>
            </a:rPr>
            <a:t>Управление рисками</a:t>
          </a:r>
        </a:p>
      </dsp:txBody>
      <dsp:txXfrm>
        <a:off x="8203636" y="418732"/>
        <a:ext cx="1751248" cy="1026000"/>
      </dsp:txXfrm>
    </dsp:sp>
    <dsp:sp modelId="{F606C87E-D21C-4122-9534-D92CDC12D172}">
      <dsp:nvSpPr>
        <dsp:cNvPr id="0" name=""/>
        <dsp:cNvSpPr/>
      </dsp:nvSpPr>
      <dsp:spPr>
        <a:xfrm>
          <a:off x="8060143" y="1575297"/>
          <a:ext cx="2221798" cy="2031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информирование работников</a:t>
          </a:r>
          <a:endParaRPr lang="ru-RU" sz="160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документирование реализуемых мер</a:t>
          </a:r>
          <a:endParaRPr lang="ru-RU" sz="160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smtClean="0">
              <a:latin typeface="Trebuchet MS" panose="020B0603020202020204" pitchFamily="34" charset="0"/>
            </a:rPr>
            <a:t>разработка регламентов действий</a:t>
          </a:r>
          <a:endParaRPr lang="ru-RU" sz="1600" kern="1200" dirty="0">
            <a:latin typeface="Trebuchet MS" panose="020B0603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rebuchet MS" panose="020B0603020202020204" pitchFamily="34" charset="0"/>
            </a:rPr>
            <a:t>мониторинг состояния рисков</a:t>
          </a:r>
        </a:p>
      </dsp:txBody>
      <dsp:txXfrm>
        <a:off x="8060143" y="1575297"/>
        <a:ext cx="2221798" cy="20310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5EB12-B203-4F1F-BBBE-7CF4B9A52180}">
      <dsp:nvSpPr>
        <dsp:cNvPr id="0" name=""/>
        <dsp:cNvSpPr/>
      </dsp:nvSpPr>
      <dsp:spPr>
        <a:xfrm>
          <a:off x="0" y="557"/>
          <a:ext cx="5096933" cy="7929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специалиста по оборудованию </a:t>
          </a:r>
          <a:endParaRPr lang="ru-RU" sz="2000" b="1" kern="1200" dirty="0"/>
        </a:p>
      </dsp:txBody>
      <dsp:txXfrm>
        <a:off x="38709" y="39266"/>
        <a:ext cx="5019515" cy="715533"/>
      </dsp:txXfrm>
    </dsp:sp>
    <dsp:sp modelId="{CDF6860C-3000-4D47-9A2B-459B4FDBA096}">
      <dsp:nvSpPr>
        <dsp:cNvPr id="0" name=""/>
        <dsp:cNvSpPr/>
      </dsp:nvSpPr>
      <dsp:spPr>
        <a:xfrm>
          <a:off x="0" y="807881"/>
          <a:ext cx="5096933" cy="7929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специалиста по производственным процессам </a:t>
          </a:r>
          <a:endParaRPr lang="ru-RU" sz="2000" b="1" kern="1200" dirty="0"/>
        </a:p>
      </dsp:txBody>
      <dsp:txXfrm>
        <a:off x="38709" y="846590"/>
        <a:ext cx="5019515" cy="715533"/>
      </dsp:txXfrm>
    </dsp:sp>
    <dsp:sp modelId="{E8CFF01E-51B2-4073-9EC1-ED83D9E3DA2A}">
      <dsp:nvSpPr>
        <dsp:cNvPr id="0" name=""/>
        <dsp:cNvSpPr/>
      </dsp:nvSpPr>
      <dsp:spPr>
        <a:xfrm>
          <a:off x="0" y="1615204"/>
          <a:ext cx="5096933" cy="7929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специалиста по энергетике </a:t>
          </a:r>
          <a:endParaRPr lang="ru-RU" sz="2000" b="1" kern="1200" dirty="0"/>
        </a:p>
      </dsp:txBody>
      <dsp:txXfrm>
        <a:off x="38709" y="1653913"/>
        <a:ext cx="5019515" cy="715533"/>
      </dsp:txXfrm>
    </dsp:sp>
    <dsp:sp modelId="{273D6197-3DD9-4DA1-868E-0A7E49AEE7B6}">
      <dsp:nvSpPr>
        <dsp:cNvPr id="0" name=""/>
        <dsp:cNvSpPr/>
      </dsp:nvSpPr>
      <dsp:spPr>
        <a:xfrm>
          <a:off x="0" y="2422527"/>
          <a:ext cx="5096933" cy="7929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/>
            <a:t>специалиста по нормированию труда </a:t>
          </a:r>
          <a:endParaRPr lang="ru-RU" sz="2000" b="1" kern="1200"/>
        </a:p>
      </dsp:txBody>
      <dsp:txXfrm>
        <a:off x="38709" y="2461236"/>
        <a:ext cx="5019515" cy="715533"/>
      </dsp:txXfrm>
    </dsp:sp>
    <dsp:sp modelId="{5FB001D4-81E2-4462-A9B3-42257D41C7BB}">
      <dsp:nvSpPr>
        <dsp:cNvPr id="0" name=""/>
        <dsp:cNvSpPr/>
      </dsp:nvSpPr>
      <dsp:spPr>
        <a:xfrm>
          <a:off x="0" y="3229850"/>
          <a:ext cx="5096933" cy="7929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специалиста по охране труда и промышлен­ной безопасности</a:t>
          </a:r>
          <a:endParaRPr lang="ru-RU" sz="2000" b="1" kern="1200" dirty="0"/>
        </a:p>
      </dsp:txBody>
      <dsp:txXfrm>
        <a:off x="38709" y="3268559"/>
        <a:ext cx="5019515" cy="7155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D326AB-A109-4DFC-86C9-006A5809800F}">
      <dsp:nvSpPr>
        <dsp:cNvPr id="0" name=""/>
        <dsp:cNvSpPr/>
      </dsp:nvSpPr>
      <dsp:spPr>
        <a:xfrm>
          <a:off x="178482" y="837"/>
          <a:ext cx="8558435" cy="675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rebuchet MS" panose="020B0603020202020204" pitchFamily="34" charset="0"/>
            </a:rPr>
            <a:t>Независимо от метода нужно ответить на три ключевых вопроса</a:t>
          </a:r>
          <a:endParaRPr lang="ru-RU" sz="2800" kern="1200" dirty="0">
            <a:latin typeface="Trebuchet MS" panose="020B0603020202020204" pitchFamily="34" charset="0"/>
          </a:endParaRPr>
        </a:p>
      </dsp:txBody>
      <dsp:txXfrm>
        <a:off x="198267" y="20622"/>
        <a:ext cx="8518865" cy="635944"/>
      </dsp:txXfrm>
    </dsp:sp>
    <dsp:sp modelId="{40ECCAA6-7B63-4AC8-9B31-85F75CBAD30B}">
      <dsp:nvSpPr>
        <dsp:cNvPr id="0" name=""/>
        <dsp:cNvSpPr/>
      </dsp:nvSpPr>
      <dsp:spPr>
        <a:xfrm>
          <a:off x="182045" y="890206"/>
          <a:ext cx="906743" cy="906743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997FF5-91AF-4F69-8DF8-A7BD9587C6B8}">
      <dsp:nvSpPr>
        <dsp:cNvPr id="0" name=""/>
        <dsp:cNvSpPr/>
      </dsp:nvSpPr>
      <dsp:spPr>
        <a:xfrm>
          <a:off x="1139629" y="839565"/>
          <a:ext cx="7597288" cy="90674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1" i="0" kern="1200" dirty="0" smtClean="0">
            <a:latin typeface="Trebuchet MS" panose="020B0603020202020204" pitchFamily="34" charset="0"/>
          </a:endParaRP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latin typeface="Trebuchet MS" panose="020B0603020202020204" pitchFamily="34" charset="0"/>
            </a:rPr>
            <a:t>Что может случиться?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0" i="0" kern="1200" dirty="0">
            <a:latin typeface="Trebuchet MS" panose="020B0603020202020204" pitchFamily="34" charset="0"/>
          </a:endParaRPr>
        </a:p>
      </dsp:txBody>
      <dsp:txXfrm>
        <a:off x="1183901" y="883837"/>
        <a:ext cx="7508744" cy="818199"/>
      </dsp:txXfrm>
    </dsp:sp>
    <dsp:sp modelId="{0182F69F-C9BB-4B1D-9C2B-6E7AFF35937C}">
      <dsp:nvSpPr>
        <dsp:cNvPr id="0" name=""/>
        <dsp:cNvSpPr/>
      </dsp:nvSpPr>
      <dsp:spPr>
        <a:xfrm>
          <a:off x="178482" y="1855117"/>
          <a:ext cx="906743" cy="906743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53747A-6E22-4863-B4C1-EDE3F3C909B6}">
      <dsp:nvSpPr>
        <dsp:cNvPr id="0" name=""/>
        <dsp:cNvSpPr/>
      </dsp:nvSpPr>
      <dsp:spPr>
        <a:xfrm>
          <a:off x="1139629" y="1855117"/>
          <a:ext cx="7597288" cy="90674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latin typeface="Trebuchet MS" panose="020B0603020202020204" pitchFamily="34" charset="0"/>
            </a:rPr>
            <a:t>Какова вероятность, что это произойдет?</a:t>
          </a:r>
          <a:endParaRPr lang="ru-RU" sz="2400" i="0" kern="1200" dirty="0">
            <a:latin typeface="Trebuchet MS" panose="020B0603020202020204" pitchFamily="34" charset="0"/>
          </a:endParaRPr>
        </a:p>
      </dsp:txBody>
      <dsp:txXfrm>
        <a:off x="1183901" y="1899389"/>
        <a:ext cx="7508744" cy="818199"/>
      </dsp:txXfrm>
    </dsp:sp>
    <dsp:sp modelId="{48AC71F4-D9DD-4D33-8D2F-3380357ED0BB}">
      <dsp:nvSpPr>
        <dsp:cNvPr id="0" name=""/>
        <dsp:cNvSpPr/>
      </dsp:nvSpPr>
      <dsp:spPr>
        <a:xfrm>
          <a:off x="178482" y="2870669"/>
          <a:ext cx="906743" cy="906743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C4042-0B79-4861-B435-025EBB14332E}">
      <dsp:nvSpPr>
        <dsp:cNvPr id="0" name=""/>
        <dsp:cNvSpPr/>
      </dsp:nvSpPr>
      <dsp:spPr>
        <a:xfrm>
          <a:off x="1139629" y="2870669"/>
          <a:ext cx="7597288" cy="90674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rebuchet MS" panose="020B0603020202020204" pitchFamily="34" charset="0"/>
            </a:rPr>
            <a:t>Какие могут быть последствия?</a:t>
          </a:r>
          <a:endParaRPr lang="ru-RU" sz="2400" b="1" kern="1200" dirty="0">
            <a:latin typeface="Trebuchet MS" panose="020B0603020202020204" pitchFamily="34" charset="0"/>
          </a:endParaRPr>
        </a:p>
      </dsp:txBody>
      <dsp:txXfrm>
        <a:off x="1183901" y="2914941"/>
        <a:ext cx="7508744" cy="818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10311-442E-4AD7-884C-F86A707A98F7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4B67F-BCB1-4E93-8F42-1E9274FA13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43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58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67E41C-E658-41FD-B531-5CD8A1681902}" type="slidenum">
              <a:rPr lang="ru-RU" altLang="ru-RU" sz="1300" smtClean="0">
                <a:solidFill>
                  <a:prstClr val="black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26</a:t>
            </a:fld>
            <a:endParaRPr lang="ru-RU" altLang="ru-RU" sz="13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60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58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67E41C-E658-41FD-B531-5CD8A1681902}" type="slidenum">
              <a:rPr lang="ru-RU" altLang="ru-RU" sz="1300" smtClean="0">
                <a:solidFill>
                  <a:prstClr val="black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27</a:t>
            </a:fld>
            <a:endParaRPr lang="ru-RU" altLang="ru-RU" sz="13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91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10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710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58370D-219A-4BC8-AD25-2D27B893C3C8}" type="slidenum">
              <a:rPr lang="ru-RU" altLang="ru-RU" sz="1300" smtClean="0">
                <a:solidFill>
                  <a:prstClr val="black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28</a:t>
            </a:fld>
            <a:endParaRPr lang="ru-RU" altLang="ru-RU" sz="13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224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157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781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01FC69-83AD-43F2-B94C-03D5A07D34C3}" type="slidenum">
              <a:rPr lang="ru-RU" altLang="ru-RU" sz="1300" smtClean="0">
                <a:solidFill>
                  <a:prstClr val="black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31</a:t>
            </a:fld>
            <a:endParaRPr lang="ru-RU" altLang="ru-RU" sz="1300" smtClean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75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54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297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390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200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265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792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90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85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8448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09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179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7935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316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3656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585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5175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4355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7009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3034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1260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93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3522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884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808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1277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0305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60" b="1" i="0">
                <a:solidFill>
                  <a:srgbClr val="03537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346964" y="1570393"/>
            <a:ext cx="4504801" cy="160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60" b="1" i="0">
                <a:solidFill>
                  <a:srgbClr val="03537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25363" y="1942958"/>
            <a:ext cx="4514429" cy="176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73" b="0" i="0">
                <a:solidFill>
                  <a:srgbClr val="03537B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917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09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95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9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64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8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21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11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45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DD9005A-A034-4C83-9F3D-398F63B2AA50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3717171-D757-4516-A6FF-A72CF7AB203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34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tags" Target="../tags/tag12.xml"/><Relationship Id="rId18" Type="http://schemas.openxmlformats.org/officeDocument/2006/relationships/tags" Target="../tags/tag17.xml"/><Relationship Id="rId26" Type="http://schemas.openxmlformats.org/officeDocument/2006/relationships/image" Target="../media/image8.emf"/><Relationship Id="rId3" Type="http://schemas.openxmlformats.org/officeDocument/2006/relationships/tags" Target="../tags/tag2.xml"/><Relationship Id="rId21" Type="http://schemas.openxmlformats.org/officeDocument/2006/relationships/tags" Target="../tags/tag20.xml"/><Relationship Id="rId7" Type="http://schemas.openxmlformats.org/officeDocument/2006/relationships/tags" Target="../tags/tag6.xml"/><Relationship Id="rId12" Type="http://schemas.openxmlformats.org/officeDocument/2006/relationships/tags" Target="../tags/tag11.xml"/><Relationship Id="rId17" Type="http://schemas.openxmlformats.org/officeDocument/2006/relationships/tags" Target="../tags/tag16.xml"/><Relationship Id="rId25" Type="http://schemas.openxmlformats.org/officeDocument/2006/relationships/oleObject" Target="../embeddings/oleObject1.bin"/><Relationship Id="rId2" Type="http://schemas.openxmlformats.org/officeDocument/2006/relationships/tags" Target="../tags/tag1.xml"/><Relationship Id="rId16" Type="http://schemas.openxmlformats.org/officeDocument/2006/relationships/tags" Target="../tags/tag15.xml"/><Relationship Id="rId20" Type="http://schemas.openxmlformats.org/officeDocument/2006/relationships/tags" Target="../tags/tag19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tags" Target="../tags/tag10.xml"/><Relationship Id="rId24" Type="http://schemas.openxmlformats.org/officeDocument/2006/relationships/notesSlide" Target="../notesSlides/notesSlide4.xml"/><Relationship Id="rId5" Type="http://schemas.openxmlformats.org/officeDocument/2006/relationships/tags" Target="../tags/tag4.xml"/><Relationship Id="rId15" Type="http://schemas.openxmlformats.org/officeDocument/2006/relationships/tags" Target="../tags/tag14.xml"/><Relationship Id="rId23" Type="http://schemas.openxmlformats.org/officeDocument/2006/relationships/slideLayout" Target="../slideLayouts/slideLayout29.xml"/><Relationship Id="rId10" Type="http://schemas.openxmlformats.org/officeDocument/2006/relationships/tags" Target="../tags/tag9.xml"/><Relationship Id="rId19" Type="http://schemas.openxmlformats.org/officeDocument/2006/relationships/tags" Target="../tags/tag18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tags" Target="../tags/tag13.xml"/><Relationship Id="rId22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>
              <a:lnSpc>
                <a:spcPct val="100000"/>
              </a:lnSpc>
            </a:pPr>
            <a:r>
              <a:rPr lang="ru-RU" sz="6400" dirty="0" smtClean="0">
                <a:solidFill>
                  <a:schemeClr val="accent5"/>
                </a:solidFill>
                <a:latin typeface="Trebuchet MS" panose="020B0603020202020204" pitchFamily="34" charset="0"/>
              </a:rPr>
              <a:t>О проведении оценки профессиональных рисков</a:t>
            </a:r>
            <a:endParaRPr lang="ru-RU" sz="6400" dirty="0">
              <a:solidFill>
                <a:schemeClr val="accent5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45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rebuchet MS" panose="020B0603020202020204" pitchFamily="34" charset="0"/>
              </a:rPr>
              <a:t>Какая ответственность грозит за не проведение оценки профрисков?</a:t>
            </a:r>
            <a:endParaRPr lang="ru-RU" b="1" dirty="0">
              <a:latin typeface="Trebuchet MS" panose="020B0603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40468"/>
            <a:ext cx="10058400" cy="4023360"/>
          </a:xfrm>
        </p:spPr>
        <p:txBody>
          <a:bodyPr>
            <a:normAutofit fontScale="47500" lnSpcReduction="20000"/>
          </a:bodyPr>
          <a:lstStyle/>
          <a:p>
            <a:pPr marL="177800" lvl="8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С момента вступления в силу главы 10 Трудового Кодекса не проведение оценки </a:t>
            </a:r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профрисков </a:t>
            </a: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будет расцениваться как нарушение </a:t>
            </a:r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государственных нормативных требований охраны труда, содержащихся в федеральных законах и иных нормативных правовых актах Российской </a:t>
            </a: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Федерации.</a:t>
            </a:r>
          </a:p>
          <a:p>
            <a:pPr marL="177800" lvl="8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4800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177800" lvl="8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Это влечет </a:t>
            </a:r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предупреждение или наложение административного штрафа </a:t>
            </a: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по ч. 1 ст. 5.27.1 КоАП РФ </a:t>
            </a:r>
          </a:p>
          <a:p>
            <a:pPr marL="863600" lvl="8" indent="-68580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ru-RU" sz="4800" dirty="0">
                <a:solidFill>
                  <a:srgbClr val="FF0000"/>
                </a:solidFill>
                <a:latin typeface="Trebuchet MS" panose="020B0603020202020204" pitchFamily="34" charset="0"/>
              </a:rPr>
              <a:t>на должностных лиц </a:t>
            </a:r>
            <a:r>
              <a:rPr lang="ru-RU" sz="4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- от 2 тыс. </a:t>
            </a:r>
            <a:r>
              <a:rPr lang="ru-RU" sz="4800" dirty="0">
                <a:solidFill>
                  <a:srgbClr val="FF0000"/>
                </a:solidFill>
                <a:latin typeface="Trebuchet MS" panose="020B0603020202020204" pitchFamily="34" charset="0"/>
              </a:rPr>
              <a:t>до </a:t>
            </a:r>
            <a:r>
              <a:rPr lang="ru-RU" sz="4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5 тыс. </a:t>
            </a:r>
            <a:r>
              <a:rPr lang="ru-RU" sz="4800" dirty="0">
                <a:solidFill>
                  <a:srgbClr val="FF0000"/>
                </a:solidFill>
                <a:latin typeface="Trebuchet MS" panose="020B0603020202020204" pitchFamily="34" charset="0"/>
              </a:rPr>
              <a:t>рублей</a:t>
            </a:r>
          </a:p>
          <a:p>
            <a:pPr marL="863600" lvl="8" indent="-6858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ru-RU" sz="4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на </a:t>
            </a:r>
            <a:r>
              <a:rPr lang="ru-RU" sz="4800" dirty="0">
                <a:solidFill>
                  <a:srgbClr val="FF0000"/>
                </a:solidFill>
                <a:latin typeface="Trebuchet MS" panose="020B0603020202020204" pitchFamily="34" charset="0"/>
              </a:rPr>
              <a:t>юридических лиц - от </a:t>
            </a:r>
            <a:r>
              <a:rPr lang="ru-RU" sz="48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50 тыс. до 80 тыс. </a:t>
            </a:r>
            <a:r>
              <a:rPr lang="ru-RU" sz="4800" dirty="0">
                <a:solidFill>
                  <a:srgbClr val="FF0000"/>
                </a:solidFill>
                <a:latin typeface="Trebuchet MS" panose="020B0603020202020204" pitchFamily="34" charset="0"/>
              </a:rPr>
              <a:t>рублей.</a:t>
            </a:r>
          </a:p>
          <a:p>
            <a:pPr marL="177800" lvl="8" indent="0" algn="ctr">
              <a:buNone/>
            </a:pPr>
            <a:endParaRPr lang="ru-RU" sz="4800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177800" lvl="8" indent="0" algn="ctr">
              <a:buNone/>
            </a:pPr>
            <a:endParaRPr lang="ru-RU" sz="4800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66" y="792398"/>
            <a:ext cx="944962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5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rebuchet MS" panose="020B0603020202020204" pitchFamily="34" charset="0"/>
              </a:rPr>
              <a:t>Как проводить оценку профрисков?</a:t>
            </a:r>
            <a:endParaRPr lang="ru-RU" b="1" dirty="0">
              <a:latin typeface="Trebuchet MS" panose="020B0603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6" y="792398"/>
            <a:ext cx="944962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31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Основные этапы проведения оценки профессиональных рисков</a:t>
            </a:r>
            <a:endParaRPr lang="ru-RU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301625"/>
              </p:ext>
            </p:extLst>
          </p:nvPr>
        </p:nvGraphicFramePr>
        <p:xfrm>
          <a:off x="849086" y="1846263"/>
          <a:ext cx="10474777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91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Шаг 1. Организационный этап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64142"/>
            <a:ext cx="10058400" cy="40233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1. Издание приказа о проведении оценки профессиональных рисков</a:t>
            </a:r>
          </a:p>
          <a:p>
            <a:r>
              <a:rPr lang="ru-RU" sz="28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2. </a:t>
            </a:r>
            <a:r>
              <a:rPr lang="ru-RU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Составление графика проведения оценки рисков</a:t>
            </a:r>
          </a:p>
          <a:p>
            <a:r>
              <a:rPr lang="ru-RU" sz="28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3. Утверждение Положения о проведении оценки профессиональных рисков</a:t>
            </a:r>
          </a:p>
          <a:p>
            <a:r>
              <a:rPr lang="ru-RU" sz="28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4. Распределение обязанностей</a:t>
            </a:r>
            <a:endParaRPr lang="en-US" sz="2800" dirty="0" smtClean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94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08337"/>
            <a:ext cx="10058400" cy="1450757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000" b="1" dirty="0">
                <a:solidFill>
                  <a:schemeClr val="accent6">
                    <a:lumMod val="75000"/>
                  </a:schemeClr>
                </a:solidFill>
              </a:rPr>
              <a:t>В комиссию по оценке рисков рекомендуется включать:</a:t>
            </a:r>
            <a:br>
              <a:rPr lang="ru-RU" sz="4000" b="1" dirty="0">
                <a:solidFill>
                  <a:schemeClr val="accent6">
                    <a:lumMod val="75000"/>
                  </a:schemeClr>
                </a:solidFill>
              </a:rPr>
            </a:br>
            <a:endParaRPr lang="ru-RU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459069"/>
              </p:ext>
            </p:extLst>
          </p:nvPr>
        </p:nvGraphicFramePr>
        <p:xfrm>
          <a:off x="1346200" y="2059094"/>
          <a:ext cx="509693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611533" y="4605126"/>
            <a:ext cx="3429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Возглавляет комиссию один из членов высшего руководства организацией, например технический руководитель (главный инженер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 descr="https://www.shareicon.net/data/512x512/2015/11/24/677297_tools_512x512.png"/>
          <p:cNvPicPr>
            <a:picLocks noChangeAspect="1" noChangeArrowheads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013" y="1938538"/>
            <a:ext cx="2666587" cy="266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97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Важно!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64141"/>
            <a:ext cx="10058400" cy="402336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Включить в состав комиссии по оценке профессиональных рисков кроме руководителей и главных специалистов работников – </a:t>
            </a:r>
          </a:p>
          <a:p>
            <a:r>
              <a:rPr lang="ru-RU" sz="3200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уполномоченных </a:t>
            </a:r>
            <a:r>
              <a:rPr lang="ru-RU" sz="3200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охране труда </a:t>
            </a:r>
            <a:r>
              <a:rPr lang="ru-RU" sz="3200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</a:t>
            </a:r>
            <a:r>
              <a:rPr lang="ru-RU" sz="3200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наиболее </a:t>
            </a:r>
            <a:r>
              <a:rPr lang="ru-RU" sz="3200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опытных сотрудников</a:t>
            </a:r>
            <a:endParaRPr lang="ru-RU" sz="3200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03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62892"/>
            <a:ext cx="4980929" cy="2805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85730" y="3300980"/>
            <a:ext cx="6550671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Методы оценки уровня профессиональных рисков 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определяются работодателем с учетом характера своей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деятельности и сложности выполняемых операций.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Допускается использование разных методов оценки уровня профессиональных рисков для разных процессов и операций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ru-RU" sz="1400" dirty="0" smtClean="0">
                <a:latin typeface="Trebuchet MS" panose="020B0603020202020204" pitchFamily="34" charset="0"/>
              </a:rPr>
              <a:t>                    </a:t>
            </a:r>
          </a:p>
          <a:p>
            <a:endParaRPr lang="ru-RU" sz="1400" dirty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endParaRPr lang="ru-RU" sz="1400" dirty="0" smtClean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Приказ </a:t>
            </a:r>
            <a:r>
              <a:rPr lang="ru-RU" sz="1400" dirty="0">
                <a:solidFill>
                  <a:srgbClr val="0070C0"/>
                </a:solidFill>
                <a:latin typeface="Trebuchet MS" panose="020B0603020202020204" pitchFamily="34" charset="0"/>
              </a:rPr>
              <a:t>Минтруда России от 19.08.2016 № </a:t>
            </a:r>
            <a:r>
              <a:rPr lang="ru-RU" sz="14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438н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Об </a:t>
            </a:r>
            <a:r>
              <a:rPr lang="ru-RU" sz="1400" dirty="0">
                <a:solidFill>
                  <a:srgbClr val="0070C0"/>
                </a:solidFill>
                <a:latin typeface="Trebuchet MS" panose="020B0603020202020204" pitchFamily="34" charset="0"/>
              </a:rPr>
              <a:t>утверждении Типового положения о системе управления охраной труда</a:t>
            </a:r>
            <a:endParaRPr lang="ru-RU" sz="1400" dirty="0" smtClean="0">
              <a:solidFill>
                <a:srgbClr val="0070C0"/>
              </a:solidFill>
              <a:latin typeface="Trebuchet MS" panose="020B0603020202020204" pitchFamily="34" charset="0"/>
            </a:endParaRPr>
          </a:p>
          <a:p>
            <a:r>
              <a:rPr lang="ru-RU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  	</a:t>
            </a:r>
          </a:p>
          <a:p>
            <a:r>
              <a:rPr lang="ru-RU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	</a:t>
            </a: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Trebuchet MS" panose="020B0603020202020204" pitchFamily="34" charset="0"/>
              </a:rPr>
              <a:t>	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9667" y="1346542"/>
            <a:ext cx="111167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  <a:latin typeface="Trebuchet MS" panose="020B0603020202020204" pitchFamily="34" charset="0"/>
              </a:rPr>
              <a:t>Контрольные листы                                            </a:t>
            </a:r>
            <a:r>
              <a:rPr lang="ru-RU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                   Метод </a:t>
            </a:r>
            <a:r>
              <a:rPr lang="ru-RU" dirty="0">
                <a:solidFill>
                  <a:srgbClr val="0070C0"/>
                </a:solidFill>
                <a:latin typeface="Trebuchet MS" panose="020B0603020202020204" pitchFamily="34" charset="0"/>
              </a:rPr>
              <a:t>Файна-Кинни</a:t>
            </a:r>
          </a:p>
          <a:p>
            <a:r>
              <a:rPr lang="ru-RU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Предварительный </a:t>
            </a:r>
            <a:r>
              <a:rPr lang="ru-RU" dirty="0">
                <a:solidFill>
                  <a:srgbClr val="0070C0"/>
                </a:solidFill>
                <a:latin typeface="Trebuchet MS" panose="020B0603020202020204" pitchFamily="34" charset="0"/>
              </a:rPr>
              <a:t>анализ опасностей                                   </a:t>
            </a:r>
            <a:r>
              <a:rPr lang="ru-RU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 Анализ </a:t>
            </a:r>
            <a:r>
              <a:rPr lang="ru-RU" dirty="0">
                <a:solidFill>
                  <a:srgbClr val="0070C0"/>
                </a:solidFill>
                <a:latin typeface="Trebuchet MS" panose="020B0603020202020204" pitchFamily="34" charset="0"/>
              </a:rPr>
              <a:t>влияния человеческого </a:t>
            </a:r>
            <a:r>
              <a:rPr lang="ru-RU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фактора</a:t>
            </a:r>
          </a:p>
          <a:p>
            <a:r>
              <a:rPr lang="ru-RU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Мозговой штурм                                        	                           Анализ опасности и работоспособности</a:t>
            </a:r>
          </a:p>
          <a:p>
            <a:r>
              <a:rPr lang="ru-RU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Метод </a:t>
            </a:r>
            <a:r>
              <a:rPr lang="ru-RU" dirty="0">
                <a:solidFill>
                  <a:srgbClr val="0070C0"/>
                </a:solidFill>
                <a:latin typeface="Trebuchet MS" panose="020B0603020202020204" pitchFamily="34" charset="0"/>
              </a:rPr>
              <a:t>Дельфи                                                  </a:t>
            </a:r>
            <a:r>
              <a:rPr lang="ru-RU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                     Анализ галстук-бабочка</a:t>
            </a:r>
          </a:p>
          <a:p>
            <a:r>
              <a:rPr lang="ru-RU" dirty="0">
                <a:solidFill>
                  <a:srgbClr val="0070C0"/>
                </a:solidFill>
                <a:latin typeface="Trebuchet MS" panose="020B0603020202020204" pitchFamily="34" charset="0"/>
              </a:rPr>
              <a:t>Анализ дерева событий                                                         </a:t>
            </a:r>
            <a:r>
              <a:rPr lang="ru-RU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Анализ </a:t>
            </a:r>
            <a:r>
              <a:rPr lang="ru-RU" dirty="0">
                <a:solidFill>
                  <a:srgbClr val="0070C0"/>
                </a:solidFill>
                <a:latin typeface="Trebuchet MS" panose="020B0603020202020204" pitchFamily="34" charset="0"/>
              </a:rPr>
              <a:t>видов и последствий отказов</a:t>
            </a:r>
          </a:p>
          <a:p>
            <a:endParaRPr lang="ru-RU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Шаг 2. Выбор методики оценки рисков</a:t>
            </a:r>
            <a:endParaRPr lang="ru-RU" sz="4000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765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6168"/>
            <a:ext cx="10058400" cy="1450757"/>
          </a:xfrm>
        </p:spPr>
        <p:txBody>
          <a:bodyPr/>
          <a:lstStyle/>
          <a:p>
            <a:r>
              <a:rPr lang="ru-RU" dirty="0" smtClean="0">
                <a:latin typeface="Trebuchet MS" panose="020B0603020202020204" pitchFamily="34" charset="0"/>
              </a:rPr>
              <a:t>Роструд предлагает использовать</a:t>
            </a: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2800" dirty="0">
                <a:solidFill>
                  <a:schemeClr val="accent2"/>
                </a:solidFill>
                <a:latin typeface="Trebuchet MS" panose="020B0603020202020204" pitchFamily="34" charset="0"/>
              </a:rPr>
              <a:t>ГОСТ Р ИСО/МЭК </a:t>
            </a:r>
            <a:r>
              <a:rPr lang="ru-RU" sz="28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31010–2011 Национальный </a:t>
            </a:r>
            <a:r>
              <a:rPr lang="ru-RU" sz="2800" dirty="0">
                <a:solidFill>
                  <a:schemeClr val="accent2"/>
                </a:solidFill>
                <a:latin typeface="Trebuchet MS" panose="020B0603020202020204" pitchFamily="34" charset="0"/>
              </a:rPr>
              <a:t>стандарт Российской Федерации. Менеджмент риска. Методы оценки риска </a:t>
            </a:r>
            <a:r>
              <a:rPr lang="ru-RU" sz="28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(методика)</a:t>
            </a:r>
          </a:p>
          <a:p>
            <a:pPr lvl="0"/>
            <a:endParaRPr lang="ru-RU" sz="1900" dirty="0" smtClean="0">
              <a:solidFill>
                <a:schemeClr val="accent2"/>
              </a:solidFill>
              <a:latin typeface="Trebuchet MS" panose="020B0603020202020204" pitchFamily="34" charset="0"/>
            </a:endParaRPr>
          </a:p>
          <a:p>
            <a:pPr lvl="0"/>
            <a:r>
              <a:rPr lang="ru-RU" sz="28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ГОСТ Р 54934-2012/OHSAS 18001:2007. Национальный стандарт Российской Федерации. Системы менеджмента безопасности труда и охраны здоровья. Требования  </a:t>
            </a:r>
            <a:r>
              <a:rPr lang="ru-RU" sz="28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(ориентиры в системе управления профрисками) </a:t>
            </a:r>
          </a:p>
          <a:p>
            <a:pPr lvl="0"/>
            <a:endParaRPr lang="ru-RU" sz="1900" dirty="0" smtClean="0">
              <a:solidFill>
                <a:schemeClr val="accent2"/>
              </a:solidFill>
              <a:latin typeface="Trebuchet MS" panose="020B0603020202020204" pitchFamily="34" charset="0"/>
            </a:endParaRPr>
          </a:p>
          <a:p>
            <a:pPr lvl="0"/>
            <a:r>
              <a:rPr lang="ru-RU" sz="28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ГОСТ </a:t>
            </a:r>
            <a:r>
              <a:rPr lang="ru-RU" sz="2800" dirty="0">
                <a:solidFill>
                  <a:schemeClr val="accent2"/>
                </a:solidFill>
                <a:latin typeface="Trebuchet MS" panose="020B0603020202020204" pitchFamily="34" charset="0"/>
              </a:rPr>
              <a:t>Р 51897–2011/Руководство ИСО 73:2009 «Менеджмент риска. Термины и определения</a:t>
            </a:r>
            <a:r>
              <a:rPr lang="ru-RU" sz="2800" dirty="0" smtClean="0">
                <a:solidFill>
                  <a:schemeClr val="accent2"/>
                </a:solidFill>
                <a:latin typeface="Trebuchet MS" panose="020B0603020202020204" pitchFamily="34" charset="0"/>
              </a:rPr>
              <a:t>» </a:t>
            </a:r>
            <a:r>
              <a:rPr lang="ru-RU" sz="28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(терминология)</a:t>
            </a:r>
            <a:endParaRPr lang="ru-RU" sz="28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  <a:p>
            <a:endParaRPr lang="ru-RU" sz="2800" dirty="0">
              <a:solidFill>
                <a:schemeClr val="accent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98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27034"/>
            <a:ext cx="10058400" cy="1450757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С 1 июня 2019 года вступают в силу:</a:t>
            </a:r>
            <a:endParaRPr lang="ru-RU" sz="44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ГОСТ 12.0.230.4-2018. Межгосударственный стандарт. Система стандартов безопасности труда. Системы управления охраной труда. </a:t>
            </a:r>
            <a:r>
              <a:rPr lang="ru-RU" sz="2800" dirty="0">
                <a:solidFill>
                  <a:srgbClr val="00B050"/>
                </a:solidFill>
                <a:latin typeface="Trebuchet MS" panose="020B0603020202020204" pitchFamily="34" charset="0"/>
              </a:rPr>
              <a:t>Методы идентификации опасностей на различных этапах выполнения работ</a:t>
            </a:r>
            <a:endParaRPr lang="ru-RU" sz="1900" dirty="0" smtClean="0">
              <a:solidFill>
                <a:srgbClr val="00B050"/>
              </a:solidFill>
              <a:latin typeface="Trebuchet MS" panose="020B0603020202020204" pitchFamily="34" charset="0"/>
            </a:endParaRPr>
          </a:p>
          <a:p>
            <a:endParaRPr lang="ru-RU" sz="2800" dirty="0" smtClean="0">
              <a:solidFill>
                <a:schemeClr val="accent2"/>
              </a:solidFill>
              <a:latin typeface="Trebuchet MS" panose="020B0603020202020204" pitchFamily="34" charset="0"/>
            </a:endParaRPr>
          </a:p>
          <a:p>
            <a:r>
              <a:rPr lang="ru-RU" sz="28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ГОСТ </a:t>
            </a:r>
            <a:r>
              <a:rPr lang="ru-RU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12.0.230.5-2018 Межгосударственный стандарт. Система стандартов безопасности труда. Системы управления охраной труда. </a:t>
            </a:r>
            <a:r>
              <a:rPr lang="ru-RU" sz="2800" dirty="0">
                <a:solidFill>
                  <a:srgbClr val="00B050"/>
                </a:solidFill>
                <a:latin typeface="Trebuchet MS" panose="020B0603020202020204" pitchFamily="34" charset="0"/>
              </a:rPr>
              <a:t>Методы оценки риска для обеспечения безопасности выполнения </a:t>
            </a:r>
            <a:r>
              <a:rPr lang="ru-RU" sz="2800" dirty="0" smtClean="0">
                <a:solidFill>
                  <a:srgbClr val="00B050"/>
                </a:solidFill>
                <a:latin typeface="Trebuchet MS" panose="020B0603020202020204" pitchFamily="34" charset="0"/>
              </a:rPr>
              <a:t>работ</a:t>
            </a:r>
          </a:p>
          <a:p>
            <a:endParaRPr lang="ru-RU" sz="2800" dirty="0">
              <a:solidFill>
                <a:schemeClr val="accent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63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Все методы основаны на последовательном определении потенциальных опасностей, вероятности их появления и оценке возможных последствий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88986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345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3236" y="576072"/>
            <a:ext cx="8911687" cy="90575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rebuchet MS" panose="020B0603020202020204" pitchFamily="34" charset="0"/>
              </a:rPr>
              <a:t>Семь з</a:t>
            </a:r>
            <a:r>
              <a:rPr lang="ru-RU" sz="2800" b="1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олотых правил </a:t>
            </a:r>
            <a:r>
              <a:rPr lang="ru-RU" sz="2800" b="1" dirty="0">
                <a:solidFill>
                  <a:srgbClr val="0070C0"/>
                </a:solidFill>
                <a:latin typeface="Trebuchet MS" panose="020B0603020202020204" pitchFamily="34" charset="0"/>
              </a:rPr>
              <a:t>концепции</a:t>
            </a:r>
            <a:br>
              <a:rPr lang="ru-RU" sz="2800" b="1" dirty="0">
                <a:solidFill>
                  <a:srgbClr val="0070C0"/>
                </a:solidFill>
                <a:latin typeface="Trebuchet MS" panose="020B0603020202020204" pitchFamily="34" charset="0"/>
              </a:rPr>
            </a:br>
            <a:r>
              <a:rPr lang="ru-RU" sz="2800" b="1" dirty="0">
                <a:solidFill>
                  <a:srgbClr val="0070C0"/>
                </a:solidFill>
                <a:latin typeface="Trebuchet MS" panose="020B0603020202020204" pitchFamily="34" charset="0"/>
              </a:rPr>
              <a:t>«Vision Zero»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4108"/>
            <a:ext cx="5765286" cy="4381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Стать лидером – показать приверженность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принципам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FF0000"/>
                </a:solidFill>
              </a:rPr>
              <a:t>Выявлять угрозы – контролировать </a:t>
            </a:r>
            <a:r>
              <a:rPr lang="ru-RU" dirty="0" smtClean="0">
                <a:solidFill>
                  <a:srgbClr val="FF0000"/>
                </a:solidFill>
              </a:rPr>
              <a:t>риски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Определять цели – разрабатывать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программы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Создать систему безопасности и гигиены труда –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достичь высокого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уровня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организации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Обеспечивать безопасность и гигиену на рабочих местах,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при работе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со станками и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оборудованием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Повышать квалификацию – развивать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профессиональные навыки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Инвестировать в кадры – мотивировать посредством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участия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7191375" y="2125663"/>
          <a:ext cx="4313238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682241" y="3929809"/>
            <a:ext cx="1811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VISION ZERO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631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Шаг 3. Идентификация опасностей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9547" y="1918608"/>
            <a:ext cx="10058400" cy="402336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Опасность</a:t>
            </a:r>
            <a:r>
              <a:rPr lang="ru-RU" sz="2800" dirty="0">
                <a:latin typeface="Trebuchet MS" panose="020B0603020202020204" pitchFamily="34" charset="0"/>
                <a:cs typeface="Arial" panose="020B0604020202020204" pitchFamily="34" charset="0"/>
              </a:rPr>
              <a:t> – фактор среды и трудового процесса, который может стать причиной травмы, острого заболевания или внезапного ухудшения здоровья </a:t>
            </a:r>
            <a:endParaRPr lang="ru-RU" sz="28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(</a:t>
            </a:r>
            <a:r>
              <a:rPr lang="ru-RU" sz="2800" dirty="0">
                <a:latin typeface="Trebuchet MS" panose="020B0603020202020204" pitchFamily="34" charset="0"/>
                <a:cs typeface="Arial" panose="020B0604020202020204" pitchFamily="34" charset="0"/>
              </a:rPr>
              <a:t>ГОСТ 12.0.230-2007)</a:t>
            </a:r>
          </a:p>
          <a:p>
            <a:endParaRPr lang="ru-RU" sz="28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97280" y="3930288"/>
            <a:ext cx="102311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Trebuchet MS" panose="020B0603020202020204" pitchFamily="34" charset="0"/>
              </a:rPr>
              <a:t>Суть этапа: </a:t>
            </a:r>
            <a:r>
              <a:rPr lang="ru-RU" sz="2800" dirty="0">
                <a:latin typeface="Trebuchet MS" panose="020B0603020202020204" pitchFamily="34" charset="0"/>
              </a:rPr>
              <a:t>определение и учет опасности для здоровья работников, </a:t>
            </a:r>
            <a:r>
              <a:rPr lang="ru-RU" sz="2800" dirty="0" smtClean="0">
                <a:latin typeface="Trebuchet MS" panose="020B0603020202020204" pitchFamily="34" charset="0"/>
              </a:rPr>
              <a:t>исходящей </a:t>
            </a:r>
            <a:r>
              <a:rPr lang="ru-RU" sz="2800" dirty="0">
                <a:latin typeface="Trebuchet MS" panose="020B0603020202020204" pitchFamily="34" charset="0"/>
              </a:rPr>
              <a:t>из характера трудовой деятельности и условий труда, предупреждения персонала, находящегося в зоне воздействия потенциальной </a:t>
            </a:r>
            <a:r>
              <a:rPr lang="ru-RU" sz="2800" dirty="0" smtClean="0">
                <a:latin typeface="Trebuchet MS" panose="020B0603020202020204" pitchFamily="34" charset="0"/>
              </a:rPr>
              <a:t>опасности</a:t>
            </a:r>
            <a:endParaRPr lang="ru-RU" sz="2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81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244600"/>
            <a:ext cx="10058400" cy="8636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В 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качестве основных методов 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идентификации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опасностей используется: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40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</a:br>
            <a:endParaRPr lang="ru-RU" sz="4000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atin typeface="Trebuchet MS" panose="020B0603020202020204" pitchFamily="34" charset="0"/>
              </a:rPr>
              <a:t> анализ </a:t>
            </a:r>
            <a:r>
              <a:rPr lang="ru-RU" dirty="0">
                <a:latin typeface="Trebuchet MS" panose="020B0603020202020204" pitchFamily="34" charset="0"/>
              </a:rPr>
              <a:t>документированной информации об опасностях, результатах их контактного воздействия на организм человека;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atin typeface="Trebuchet MS" panose="020B0603020202020204" pitchFamily="34" charset="0"/>
              </a:rPr>
              <a:t> прямое </a:t>
            </a:r>
            <a:r>
              <a:rPr lang="ru-RU" dirty="0">
                <a:latin typeface="Trebuchet MS" panose="020B0603020202020204" pitchFamily="34" charset="0"/>
              </a:rPr>
              <a:t>наблюдение за опасностями в местах их идентификации, включая инструментальные измерения, исследования и/или визуальные наблюдения и использование их данных;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latin typeface="Trebuchet MS" panose="020B0603020202020204" pitchFamily="34" charset="0"/>
              </a:rPr>
              <a:t> прогнозирование </a:t>
            </a:r>
            <a:r>
              <a:rPr lang="ru-RU" dirty="0">
                <a:latin typeface="Trebuchet MS" panose="020B0603020202020204" pitchFamily="34" charset="0"/>
              </a:rPr>
              <a:t>возможных сценариев возникновения и развития опасной ситуации на местах идентификации, в том числе на различных этапах выполнения работ.</a:t>
            </a:r>
          </a:p>
          <a:p>
            <a:endParaRPr lang="ru-RU" dirty="0" smtClean="0">
              <a:latin typeface="Trebuchet MS" panose="020B0603020202020204" pitchFamily="34" charset="0"/>
            </a:endParaRPr>
          </a:p>
          <a:p>
            <a:r>
              <a:rPr lang="ru-RU" dirty="0" smtClean="0">
                <a:latin typeface="Trebuchet MS" panose="020B0603020202020204" pitchFamily="34" charset="0"/>
              </a:rPr>
              <a:t>Организация</a:t>
            </a:r>
            <a:r>
              <a:rPr lang="ru-RU" dirty="0">
                <a:latin typeface="Trebuchet MS" panose="020B0603020202020204" pitchFamily="34" charset="0"/>
              </a:rPr>
              <a:t>, проводящая идентификацию опасностей, может использовать также комбинации вышеперечисленных основных методов и/или иные методы и приемы.</a:t>
            </a:r>
          </a:p>
          <a:p>
            <a:r>
              <a:rPr lang="ru-RU" dirty="0">
                <a:latin typeface="Trebuchet MS" panose="020B0603020202020204" pitchFamily="34" charset="0"/>
              </a:rPr>
              <a:t/>
            </a:r>
            <a:br>
              <a:rPr lang="ru-RU" dirty="0">
                <a:latin typeface="Trebuchet MS" panose="020B0603020202020204" pitchFamily="34" charset="0"/>
              </a:rPr>
            </a:br>
            <a:r>
              <a:rPr lang="ru-RU" dirty="0">
                <a:latin typeface="Trebuchet MS" panose="020B0603020202020204" pitchFamily="34" charset="0"/>
              </a:rPr>
              <a:t/>
            </a:r>
            <a:br>
              <a:rPr lang="ru-RU" dirty="0">
                <a:latin typeface="Trebuchet MS" panose="020B0603020202020204" pitchFamily="34" charset="0"/>
              </a:rPr>
            </a:b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2867" y="5268929"/>
            <a:ext cx="8111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 12.0.230.4-2018. Межгосударственный стандарт. Система стандартов безопасности труда. Системы управления охраной труда. Методы идентификации опасностей на различных этапах выполнения работ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90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2200" y="1856307"/>
            <a:ext cx="1037166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результаты </a:t>
            </a:r>
            <a:r>
              <a:rPr lang="ru-RU" dirty="0">
                <a:latin typeface="Trebuchet MS" panose="020B0603020202020204" pitchFamily="34" charset="0"/>
              </a:rPr>
              <a:t>проверок органов надзора;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результаты </a:t>
            </a:r>
            <a:r>
              <a:rPr lang="ru-RU" dirty="0">
                <a:latin typeface="Trebuchet MS" panose="020B0603020202020204" pitchFamily="34" charset="0"/>
              </a:rPr>
              <a:t>производственного контроля</a:t>
            </a:r>
            <a:r>
              <a:rPr lang="ru-RU" dirty="0" smtClean="0">
                <a:latin typeface="Trebuchet MS" panose="020B0603020202020204" pitchFamily="34" charset="0"/>
              </a:rPr>
              <a:t>;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результаты контроля состояния охраны труда;</a:t>
            </a:r>
            <a:endParaRPr lang="ru-RU" dirty="0">
              <a:latin typeface="Trebuchet MS" panose="020B0603020202020204" pitchFamily="34" charset="0"/>
            </a:endParaRP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результаты </a:t>
            </a:r>
            <a:r>
              <a:rPr lang="ru-RU" dirty="0">
                <a:latin typeface="Trebuchet MS" panose="020B0603020202020204" pitchFamily="34" charset="0"/>
              </a:rPr>
              <a:t>СОУТ;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перечень </a:t>
            </a:r>
            <a:r>
              <a:rPr lang="ru-RU" dirty="0">
                <a:latin typeface="Trebuchet MS" panose="020B0603020202020204" pitchFamily="34" charset="0"/>
              </a:rPr>
              <a:t>опасных производственных объектов организации</a:t>
            </a:r>
            <a:r>
              <a:rPr lang="ru-RU" dirty="0" smtClean="0">
                <a:latin typeface="Trebuchet MS" panose="020B0603020202020204" pitchFamily="34" charset="0"/>
              </a:rPr>
              <a:t>;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перечень </a:t>
            </a:r>
            <a:r>
              <a:rPr lang="ru-RU" dirty="0">
                <a:latin typeface="Trebuchet MS" panose="020B0603020202020204" pitchFamily="34" charset="0"/>
              </a:rPr>
              <a:t>осуществляемых организацией работ с повышенной </a:t>
            </a:r>
            <a:r>
              <a:rPr lang="ru-RU" dirty="0" smtClean="0">
                <a:latin typeface="Trebuchet MS" panose="020B0603020202020204" pitchFamily="34" charset="0"/>
              </a:rPr>
              <a:t>опасностью;</a:t>
            </a:r>
          </a:p>
          <a:p>
            <a:pPr marL="271463" indent="-271463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перечни </a:t>
            </a:r>
            <a:r>
              <a:rPr lang="ru-RU" dirty="0">
                <a:latin typeface="Trebuchet MS" panose="020B0603020202020204" pitchFamily="34" charset="0"/>
              </a:rPr>
              <a:t>опасных и вредных веществ и </a:t>
            </a:r>
            <a:r>
              <a:rPr lang="ru-RU" dirty="0" smtClean="0">
                <a:latin typeface="Trebuchet MS" panose="020B0603020202020204" pitchFamily="34" charset="0"/>
              </a:rPr>
              <a:t>материалов;</a:t>
            </a:r>
            <a:endParaRPr lang="ru-RU" dirty="0">
              <a:latin typeface="Trebuchet MS" panose="020B0603020202020204" pitchFamily="34" charset="0"/>
            </a:endParaRP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документы </a:t>
            </a:r>
            <a:r>
              <a:rPr lang="ru-RU" dirty="0">
                <a:latin typeface="Trebuchet MS" panose="020B0603020202020204" pitchFamily="34" charset="0"/>
              </a:rPr>
              <a:t>на оборудование, инструменты, приспособления, материалы и сырье;</a:t>
            </a: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технологические </a:t>
            </a:r>
            <a:r>
              <a:rPr lang="ru-RU" dirty="0">
                <a:latin typeface="Trebuchet MS" panose="020B0603020202020204" pitchFamily="34" charset="0"/>
              </a:rPr>
              <a:t>регламенты, технологические </a:t>
            </a:r>
            <a:r>
              <a:rPr lang="ru-RU" dirty="0" smtClean="0">
                <a:latin typeface="Trebuchet MS" panose="020B0603020202020204" pitchFamily="34" charset="0"/>
              </a:rPr>
              <a:t>инструкции;</a:t>
            </a:r>
          </a:p>
          <a:p>
            <a:pPr marL="271463" indent="-271463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схемы помещений, схемы проезда, схемы перемещения по территории;</a:t>
            </a:r>
            <a:endParaRPr lang="ru-RU" dirty="0">
              <a:latin typeface="Trebuchet MS" panose="020B0603020202020204" pitchFamily="34" charset="0"/>
            </a:endParaRPr>
          </a:p>
          <a:p>
            <a:pPr marL="285750" indent="-285750">
              <a:buClr>
                <a:srgbClr val="00B0F0"/>
              </a:buClr>
              <a:buFont typeface="Wingdings" panose="05000000000000000000" pitchFamily="2" charset="2"/>
              <a:buChar char="§"/>
              <a:tabLst>
                <a:tab pos="449263" algn="l"/>
              </a:tabLst>
            </a:pPr>
            <a:r>
              <a:rPr lang="ru-RU" dirty="0" smtClean="0">
                <a:latin typeface="Trebuchet MS" panose="020B0603020202020204" pitchFamily="34" charset="0"/>
              </a:rPr>
              <a:t>инструкции </a:t>
            </a:r>
            <a:r>
              <a:rPr lang="ru-RU" dirty="0">
                <a:latin typeface="Trebuchet MS" panose="020B0603020202020204" pitchFamily="34" charset="0"/>
              </a:rPr>
              <a:t>производственные и по охране труда</a:t>
            </a:r>
            <a:r>
              <a:rPr lang="ru-RU" dirty="0" smtClean="0">
                <a:latin typeface="Trebuchet MS" panose="020B0603020202020204" pitchFamily="34" charset="0"/>
              </a:rPr>
              <a:t>;</a:t>
            </a:r>
          </a:p>
          <a:p>
            <a:pPr marL="285750" indent="-285750">
              <a:buClr>
                <a:srgbClr val="00B0F0"/>
              </a:buClr>
              <a:buSzPct val="107000"/>
              <a:buFont typeface="Wingdings" panose="05000000000000000000" pitchFamily="2" charset="2"/>
              <a:buChar char="§"/>
            </a:pPr>
            <a:r>
              <a:rPr lang="ru-RU" dirty="0" smtClean="0">
                <a:latin typeface="Trebuchet MS" panose="020B0603020202020204" pitchFamily="34" charset="0"/>
              </a:rPr>
              <a:t>инструктажи </a:t>
            </a:r>
            <a:r>
              <a:rPr lang="ru-RU" dirty="0">
                <a:latin typeface="Trebuchet MS" panose="020B0603020202020204" pitchFamily="34" charset="0"/>
              </a:rPr>
              <a:t>и обучение по охране труда, пожарной, промышленной, электробезопасности и первой </a:t>
            </a:r>
            <a:r>
              <a:rPr lang="ru-RU" dirty="0" smtClean="0">
                <a:latin typeface="Trebuchet MS" panose="020B0603020202020204" pitchFamily="34" charset="0"/>
              </a:rPr>
              <a:t>помощи;</a:t>
            </a:r>
          </a:p>
          <a:p>
            <a:pPr marL="285750" indent="-285750">
              <a:buClr>
                <a:srgbClr val="00B0F0"/>
              </a:buClr>
              <a:buSzPct val="107000"/>
              <a:buFont typeface="Wingdings" panose="05000000000000000000" pitchFamily="2" charset="2"/>
              <a:buChar char="§"/>
            </a:pPr>
            <a:r>
              <a:rPr lang="ru-RU" dirty="0" smtClean="0">
                <a:latin typeface="Trebuchet MS" panose="020B0603020202020204" pitchFamily="34" charset="0"/>
              </a:rPr>
              <a:t>документы </a:t>
            </a:r>
            <a:r>
              <a:rPr lang="ru-RU" dirty="0">
                <a:latin typeface="Trebuchet MS" panose="020B0603020202020204" pitchFamily="34" charset="0"/>
              </a:rPr>
              <a:t>по расследованию связанных с работой травм, ухудшений здоровья, болезней, </a:t>
            </a:r>
            <a:r>
              <a:rPr lang="ru-RU" dirty="0" smtClean="0">
                <a:latin typeface="Trebuchet MS" panose="020B0603020202020204" pitchFamily="34" charset="0"/>
              </a:rPr>
              <a:t>инцидентов </a:t>
            </a:r>
            <a:r>
              <a:rPr lang="ru-RU" dirty="0">
                <a:latin typeface="Trebuchet MS" panose="020B0603020202020204" pitchFamily="34" charset="0"/>
              </a:rPr>
              <a:t>и опасных </a:t>
            </a:r>
            <a:r>
              <a:rPr lang="ru-RU" dirty="0" smtClean="0">
                <a:latin typeface="Trebuchet MS" panose="020B0603020202020204" pitchFamily="34" charset="0"/>
              </a:rPr>
              <a:t>происшествий</a:t>
            </a: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092200" y="664303"/>
            <a:ext cx="10032999" cy="962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32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altLang="ru-RU" sz="32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ru-RU" altLang="ru-RU" sz="3200" b="1" cap="all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при идентификации опасностей изучаются:</a:t>
            </a:r>
            <a:endParaRPr lang="ru-RU" altLang="ru-RU" sz="3200" b="1" cap="all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2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393202"/>
              </p:ext>
            </p:extLst>
          </p:nvPr>
        </p:nvGraphicFramePr>
        <p:xfrm>
          <a:off x="846668" y="741891"/>
          <a:ext cx="10332194" cy="5496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96172">
                  <a:extLst>
                    <a:ext uri="{9D8B030D-6E8A-4147-A177-3AD203B41FA5}">
                      <a16:colId xmlns:a16="http://schemas.microsoft.com/office/drawing/2014/main" xmlns="" val="658876170"/>
                    </a:ext>
                  </a:extLst>
                </a:gridCol>
                <a:gridCol w="1185258">
                  <a:extLst>
                    <a:ext uri="{9D8B030D-6E8A-4147-A177-3AD203B41FA5}">
                      <a16:colId xmlns:a16="http://schemas.microsoft.com/office/drawing/2014/main" xmlns="" val="3384007015"/>
                    </a:ext>
                  </a:extLst>
                </a:gridCol>
                <a:gridCol w="738014">
                  <a:extLst>
                    <a:ext uri="{9D8B030D-6E8A-4147-A177-3AD203B41FA5}">
                      <a16:colId xmlns:a16="http://schemas.microsoft.com/office/drawing/2014/main" xmlns="" val="2569441592"/>
                    </a:ext>
                  </a:extLst>
                </a:gridCol>
                <a:gridCol w="812750">
                  <a:extLst>
                    <a:ext uri="{9D8B030D-6E8A-4147-A177-3AD203B41FA5}">
                      <a16:colId xmlns:a16="http://schemas.microsoft.com/office/drawing/2014/main" xmlns="" val="4027502234"/>
                    </a:ext>
                  </a:extLst>
                </a:gridCol>
              </a:tblGrid>
              <a:tr h="16277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Наименование опасности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Код риска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 наличии опасности</a:t>
                      </a:r>
                      <a:endParaRPr lang="ru-RU" sz="10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21938258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 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358056405"/>
                  </a:ext>
                </a:extLst>
              </a:tr>
              <a:tr h="297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Механические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опасности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Мх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1743727383"/>
                  </a:ext>
                </a:extLst>
              </a:tr>
              <a:tr h="499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</a:rPr>
                        <a:t>Опасность падения из-за потери равновесия, в том числе при спотыкании или </a:t>
                      </a:r>
                      <a:r>
                        <a:rPr lang="ru-RU" sz="1200" b="0" dirty="0" err="1">
                          <a:effectLst/>
                          <a:latin typeface="Trebuchet MS" panose="020B0603020202020204" pitchFamily="34" charset="0"/>
                        </a:rPr>
                        <a:t>подскальзывании</a:t>
                      </a: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</a:rPr>
                        <a:t>, при передвижении по скользким поверхностям или мокрым полам</a:t>
                      </a:r>
                      <a:endParaRPr lang="ru-RU" sz="12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anose="020B0603020202020204" pitchFamily="34" charset="0"/>
                        </a:rPr>
                        <a:t>Мх1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559879686"/>
                  </a:ext>
                </a:extLst>
              </a:tr>
              <a:tr h="325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  <a:latin typeface="Trebuchet MS" panose="020B0603020202020204" pitchFamily="34" charset="0"/>
                        </a:rPr>
                        <a:t>Опасность</a:t>
                      </a:r>
                      <a:r>
                        <a:rPr lang="en-US" sz="1200" b="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Trebuchet MS" panose="020B0603020202020204" pitchFamily="34" charset="0"/>
                        </a:rPr>
                        <a:t>удара</a:t>
                      </a:r>
                      <a:endParaRPr lang="ru-RU" sz="12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rebuchet MS" panose="020B0603020202020204" pitchFamily="34" charset="0"/>
                        </a:rPr>
                        <a:t>Мх</a:t>
                      </a:r>
                      <a:r>
                        <a:rPr lang="ru-RU" sz="1200" b="1" dirty="0"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2857462895"/>
                  </a:ext>
                </a:extLst>
              </a:tr>
              <a:tr h="539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</a:rPr>
                        <a:t>Опасность разрезания, отрезания от воздействия острых кромок при контакте с незащищенными участками тела</a:t>
                      </a:r>
                      <a:endParaRPr lang="ru-RU" sz="12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rebuchet MS" panose="020B0603020202020204" pitchFamily="34" charset="0"/>
                        </a:rPr>
                        <a:t>Мх</a:t>
                      </a:r>
                      <a:r>
                        <a:rPr lang="ru-RU" sz="1200" b="1" dirty="0"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3970317171"/>
                  </a:ext>
                </a:extLst>
              </a:tr>
              <a:tr h="245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Электрические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опасности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rebuchet MS" panose="020B0603020202020204" pitchFamily="34" charset="0"/>
                        </a:rPr>
                        <a:t>Эл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2895982958"/>
                  </a:ext>
                </a:extLst>
              </a:tr>
              <a:tr h="499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</a:rPr>
                        <a:t>Опасность поражения током вследствие прямого контакта с токоведущими частями из-за касания незащищенными частями тела деталей, находящихся под напряжением</a:t>
                      </a:r>
                      <a:endParaRPr lang="ru-RU" sz="12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anose="020B0603020202020204" pitchFamily="34" charset="0"/>
                        </a:rPr>
                        <a:t>Эл1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47308252"/>
                  </a:ext>
                </a:extLst>
              </a:tr>
              <a:tr h="325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effectLst/>
                          <a:latin typeface="Trebuchet MS" panose="020B0603020202020204" pitchFamily="34" charset="0"/>
                        </a:rPr>
                        <a:t>Опасность</a:t>
                      </a:r>
                      <a:r>
                        <a:rPr lang="en-US" sz="1200" b="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Trebuchet MS" panose="020B0603020202020204" pitchFamily="34" charset="0"/>
                        </a:rPr>
                        <a:t>поражения</a:t>
                      </a:r>
                      <a:r>
                        <a:rPr lang="en-US" sz="1200" b="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Trebuchet MS" panose="020B0603020202020204" pitchFamily="34" charset="0"/>
                        </a:rPr>
                        <a:t>электростатическим</a:t>
                      </a:r>
                      <a:r>
                        <a:rPr lang="en-US" sz="1200" b="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Trebuchet MS" panose="020B0603020202020204" pitchFamily="34" charset="0"/>
                        </a:rPr>
                        <a:t>зарядом</a:t>
                      </a:r>
                      <a:endParaRPr lang="ru-RU" sz="12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rebuchet MS" panose="020B0603020202020204" pitchFamily="34" charset="0"/>
                        </a:rPr>
                        <a:t>Эл</a:t>
                      </a:r>
                      <a:r>
                        <a:rPr lang="ru-RU" sz="1200" b="1" dirty="0"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404326925"/>
                  </a:ext>
                </a:extLst>
              </a:tr>
              <a:tr h="325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Термические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опасности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rebuchet MS" panose="020B0603020202020204" pitchFamily="34" charset="0"/>
                        </a:rPr>
                        <a:t>Тм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3102265568"/>
                  </a:ext>
                </a:extLst>
              </a:tr>
              <a:tr h="549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</a:rPr>
                        <a:t>Опасность ожога при контакте незащищенных частей тела с поверхностью предметов, имеющих высокую температуру</a:t>
                      </a:r>
                      <a:endParaRPr lang="ru-RU" sz="12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anose="020B0603020202020204" pitchFamily="34" charset="0"/>
                        </a:rPr>
                        <a:t>Тм1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1598103165"/>
                  </a:ext>
                </a:extLst>
              </a:tr>
              <a:tr h="325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</a:rPr>
                        <a:t>Опасность ожога от воздействия открытого пламени</a:t>
                      </a:r>
                      <a:endParaRPr lang="ru-RU" sz="12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rebuchet MS" panose="020B0603020202020204" pitchFamily="34" charset="0"/>
                        </a:rPr>
                        <a:t>Тм</a:t>
                      </a:r>
                      <a:r>
                        <a:rPr lang="ru-RU" sz="1200" b="1" dirty="0"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2131010861"/>
                  </a:ext>
                </a:extLst>
              </a:tr>
              <a:tr h="350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Опасности, связанные с воздействием микроклимата и климатические опасности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  <a:latin typeface="Trebuchet MS" panose="020B0603020202020204" pitchFamily="34" charset="0"/>
                        </a:rPr>
                        <a:t>Мк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4251680088"/>
                  </a:ext>
                </a:extLst>
              </a:tr>
              <a:tr h="325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</a:rPr>
                        <a:t>Опасность воздействия пониженных температур воздуха</a:t>
                      </a:r>
                      <a:endParaRPr lang="ru-RU" sz="12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anose="020B0603020202020204" pitchFamily="34" charset="0"/>
                        </a:rPr>
                        <a:t>Мк1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3050480037"/>
                  </a:ext>
                </a:extLst>
              </a:tr>
              <a:tr h="325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</a:rPr>
                        <a:t>Опасность воздействия повышенных температур воздуха</a:t>
                      </a:r>
                      <a:endParaRPr lang="ru-RU" sz="1200" b="0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rebuchet MS" panose="020B0603020202020204" pitchFamily="34" charset="0"/>
                        </a:rPr>
                        <a:t>Мк2</a:t>
                      </a: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465" marR="62465" marT="0" marB="0" anchor="b"/>
                </a:tc>
                <a:extLst>
                  <a:ext uri="{0D108BD9-81ED-4DB2-BD59-A6C34878D82A}">
                    <a16:rowId xmlns:a16="http://schemas.microsoft.com/office/drawing/2014/main" xmlns="" val="406079426"/>
                  </a:ext>
                </a:extLst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622371" y="-220133"/>
            <a:ext cx="10032999" cy="9620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altLang="ru-RU" sz="2400" b="1" dirty="0" smtClean="0">
                <a:latin typeface="Trebuchet MS" panose="020B0603020202020204" pitchFamily="34" charset="0"/>
              </a:rPr>
              <a:t/>
            </a:r>
            <a:br>
              <a:rPr lang="ru-RU" altLang="ru-RU" sz="2400" b="1" dirty="0" smtClean="0">
                <a:latin typeface="Trebuchet MS" panose="020B0603020202020204" pitchFamily="34" charset="0"/>
              </a:rPr>
            </a:br>
            <a:r>
              <a:rPr lang="ru-RU" altLang="ru-RU" sz="2400" b="1" cap="all" dirty="0" smtClean="0">
                <a:latin typeface="Trebuchet MS" panose="020B0603020202020204" pitchFamily="34" charset="0"/>
              </a:rPr>
              <a:t>реестр опасностей</a:t>
            </a:r>
            <a:endParaRPr lang="ru-RU" altLang="ru-RU" sz="2400" b="1" cap="all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8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811536"/>
            <a:ext cx="10058400" cy="1450757"/>
          </a:xfrm>
        </p:spPr>
        <p:txBody>
          <a:bodyPr>
            <a:noAutofit/>
          </a:bodyPr>
          <a:lstStyle/>
          <a:p>
            <a:pPr lvl="0"/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Все опасности в процессе идентификации делят на следующие основные группы:</a:t>
            </a:r>
            <a:br>
              <a:rPr lang="ru-RU" sz="4000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</a:br>
            <a:endParaRPr lang="ru-RU" sz="4000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64267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rebuchet MS" panose="020B0603020202020204" pitchFamily="34" charset="0"/>
              </a:rPr>
              <a:t> опасности</a:t>
            </a:r>
            <a:r>
              <a:rPr lang="ru-RU" sz="2400" dirty="0">
                <a:latin typeface="Trebuchet MS" panose="020B0603020202020204" pitchFamily="34" charset="0"/>
              </a:rPr>
              <a:t>, источники которых связаны с </a:t>
            </a:r>
            <a:r>
              <a:rPr lang="ru-RU" sz="2400" dirty="0">
                <a:solidFill>
                  <a:srgbClr val="00B0F0"/>
                </a:solidFill>
                <a:latin typeface="Trebuchet MS" panose="020B0603020202020204" pitchFamily="34" charset="0"/>
              </a:rPr>
              <a:t>производственной </a:t>
            </a:r>
            <a:r>
              <a:rPr lang="ru-RU" sz="2400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средой</a:t>
            </a:r>
            <a:endParaRPr lang="ru-RU" sz="2400" dirty="0">
              <a:solidFill>
                <a:srgbClr val="00B0F0"/>
              </a:solidFill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rebuchet MS" panose="020B0603020202020204" pitchFamily="34" charset="0"/>
              </a:rPr>
              <a:t> опасности</a:t>
            </a:r>
            <a:r>
              <a:rPr lang="ru-RU" sz="2400" dirty="0">
                <a:latin typeface="Trebuchet MS" panose="020B0603020202020204" pitchFamily="34" charset="0"/>
              </a:rPr>
              <a:t>, источники которых связаны с особенностями </a:t>
            </a:r>
            <a:r>
              <a:rPr lang="ru-RU" sz="2400" dirty="0">
                <a:solidFill>
                  <a:srgbClr val="00B0F0"/>
                </a:solidFill>
                <a:latin typeface="Trebuchet MS" panose="020B0603020202020204" pitchFamily="34" charset="0"/>
              </a:rPr>
              <a:t>производственных процессов </a:t>
            </a:r>
            <a:r>
              <a:rPr lang="ru-RU" sz="2400" dirty="0">
                <a:latin typeface="Trebuchet MS" panose="020B0603020202020204" pitchFamily="34" charset="0"/>
              </a:rPr>
              <a:t>(про­изводственных операций), включая используемое оборудование, сырье, материалы, инструмент, при­способления и т.п</a:t>
            </a:r>
            <a:r>
              <a:rPr lang="ru-RU" sz="2400" dirty="0" smtClean="0">
                <a:latin typeface="Trebuchet MS" panose="020B0603020202020204" pitchFamily="34" charset="0"/>
              </a:rPr>
              <a:t>.</a:t>
            </a:r>
            <a:endParaRPr lang="ru-RU" sz="2400" dirty="0">
              <a:latin typeface="Trebuchet MS" panose="020B0603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rebuchet MS" panose="020B0603020202020204" pitchFamily="34" charset="0"/>
              </a:rPr>
              <a:t> опасности</a:t>
            </a:r>
            <a:r>
              <a:rPr lang="ru-RU" sz="2400" dirty="0">
                <a:latin typeface="Trebuchet MS" panose="020B0603020202020204" pitchFamily="34" charset="0"/>
              </a:rPr>
              <a:t>, источники которых связаны с </a:t>
            </a:r>
            <a:r>
              <a:rPr lang="ru-RU" sz="2400" dirty="0">
                <a:solidFill>
                  <a:srgbClr val="00B0F0"/>
                </a:solidFill>
                <a:latin typeface="Trebuchet MS" panose="020B0603020202020204" pitchFamily="34" charset="0"/>
              </a:rPr>
              <a:t>трудовым процессом</a:t>
            </a:r>
            <a:r>
              <a:rPr lang="ru-RU" sz="2400" dirty="0">
                <a:latin typeface="Trebuchet MS" panose="020B0603020202020204" pitchFamily="34" charset="0"/>
              </a:rPr>
              <a:t>, видами работ, рабочими опера­циями, включая влияние человеческого </a:t>
            </a:r>
            <a:r>
              <a:rPr lang="ru-RU" sz="2400" dirty="0" smtClean="0">
                <a:latin typeface="Trebuchet MS" panose="020B0603020202020204" pitchFamily="34" charset="0"/>
              </a:rPr>
              <a:t>фактора</a:t>
            </a:r>
            <a:endParaRPr lang="ru-RU" sz="2400" dirty="0">
              <a:latin typeface="Trebuchet MS" panose="020B0603020202020204" pitchFamily="34" charset="0"/>
            </a:endParaRPr>
          </a:p>
          <a:p>
            <a:endParaRPr lang="ru-RU" sz="2400" dirty="0">
              <a:latin typeface="Trebuchet MS" panose="020B0603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09800" y="5387463"/>
            <a:ext cx="8111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 12.0.230.4-2018. Межгосударственный стандарт. Система стандартов безопасности труда. Системы управления охраной труда. Методы идентификации опасностей на различных этапах выполнения работ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895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Шаг 4. Оценка профриска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34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70076" y="1157289"/>
            <a:ext cx="8677275" cy="5603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buChar char="•"/>
              <a:defRPr sz="2600" b="1">
                <a:solidFill>
                  <a:srgbClr val="003366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1800">
                <a:solidFill>
                  <a:srgbClr val="FFFFFF"/>
                </a:solidFill>
                <a:cs typeface="Arial" pitchFamily="34" charset="0"/>
              </a:rPr>
              <a:t>СТЕПЕНЬ РИСКА  =  ПОСЛЕДСТВИЯ  ×  ВЕРОЯТНОСТЬ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70076" y="1814513"/>
            <a:ext cx="8677275" cy="392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buChar char="•"/>
              <a:defRPr sz="2600" b="1">
                <a:solidFill>
                  <a:srgbClr val="003366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1600" dirty="0">
                <a:solidFill>
                  <a:srgbClr val="002060"/>
                </a:solidFill>
                <a:cs typeface="Arial" pitchFamily="34" charset="0"/>
              </a:rPr>
              <a:t>ПОСЛЕДСТВИЯ</a:t>
            </a:r>
            <a:r>
              <a:rPr lang="ru-RU" altLang="ru-RU" sz="1600" b="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altLang="ru-RU" sz="1600" b="0" dirty="0" smtClean="0">
                <a:solidFill>
                  <a:srgbClr val="002060"/>
                </a:solidFill>
                <a:cs typeface="Arial" pitchFamily="34" charset="0"/>
              </a:rPr>
              <a:t>- потенциальная длительность </a:t>
            </a:r>
            <a:r>
              <a:rPr lang="ru-RU" altLang="ru-RU" sz="1600" b="0" dirty="0">
                <a:solidFill>
                  <a:srgbClr val="002060"/>
                </a:solidFill>
                <a:cs typeface="Arial" pitchFamily="34" charset="0"/>
              </a:rPr>
              <a:t>отсутствия на работе, </a:t>
            </a:r>
            <a:r>
              <a:rPr lang="ru-RU" altLang="ru-RU" sz="1600" b="0" dirty="0" smtClean="0">
                <a:solidFill>
                  <a:srgbClr val="002060"/>
                </a:solidFill>
                <a:cs typeface="Arial" pitchFamily="34" charset="0"/>
              </a:rPr>
              <a:t>тяжесть </a:t>
            </a:r>
            <a:r>
              <a:rPr lang="ru-RU" altLang="ru-RU" sz="1600" b="0" dirty="0">
                <a:solidFill>
                  <a:srgbClr val="002060"/>
                </a:solidFill>
                <a:cs typeface="Arial" pitchFamily="34" charset="0"/>
              </a:rPr>
              <a:t>причиненного вреда в результате происшествия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70076" y="2308225"/>
            <a:ext cx="8677275" cy="641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buChar char="•"/>
              <a:defRPr sz="2600" b="1">
                <a:solidFill>
                  <a:srgbClr val="003366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1600" dirty="0">
                <a:solidFill>
                  <a:srgbClr val="002060"/>
                </a:solidFill>
                <a:cs typeface="Arial" pitchFamily="34" charset="0"/>
              </a:rPr>
              <a:t>ВЕРОЯТНОСТЬ</a:t>
            </a:r>
            <a:r>
              <a:rPr lang="ru-RU" altLang="ru-RU" sz="1600" b="0" dirty="0">
                <a:solidFill>
                  <a:srgbClr val="002060"/>
                </a:solidFill>
                <a:cs typeface="Arial" pitchFamily="34" charset="0"/>
              </a:rPr>
              <a:t> -  возможность наступления неблагоприятного события в течение рассматриваемого периода </a:t>
            </a:r>
            <a:r>
              <a:rPr lang="ru-RU" altLang="ru-RU" sz="1600" b="0" dirty="0" smtClean="0">
                <a:solidFill>
                  <a:srgbClr val="002060"/>
                </a:solidFill>
                <a:cs typeface="Arial" pitchFamily="34" charset="0"/>
              </a:rPr>
              <a:t>времени</a:t>
            </a:r>
            <a:endParaRPr lang="ru-RU" altLang="ru-RU" sz="1600" b="0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flipV="1">
            <a:off x="1870075" y="2981325"/>
            <a:ext cx="8466138" cy="203200"/>
          </a:xfrm>
          <a:prstGeom prst="triangle">
            <a:avLst/>
          </a:prstGeom>
          <a:solidFill>
            <a:srgbClr val="1C2186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089842"/>
              </p:ext>
            </p:extLst>
          </p:nvPr>
        </p:nvGraphicFramePr>
        <p:xfrm>
          <a:off x="1886606" y="3355064"/>
          <a:ext cx="8449606" cy="2741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5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84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753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003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858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5255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Оценка риска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Последствия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4536">
                <a:tc gridSpan="2" vMerge="1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5" marR="3715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5" marR="37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Небольшие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Средние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Серьезные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560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Вероятность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715" marR="3715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Крайне невероятен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Малый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риск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Малый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риск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96595" algn="ctr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Умеренный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риск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5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Вероятен  </a:t>
                      </a: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Малый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риск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Умеренный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риск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Значительный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риск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32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Высоко вероятен</a:t>
                      </a: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Умеренный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риск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Значительный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риск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Значительный риск </a:t>
                      </a:r>
                      <a:endParaRPr lang="en-US" sz="1400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3715" marR="3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8919" name="Заголовок 1"/>
          <p:cNvSpPr>
            <a:spLocks noGrp="1"/>
          </p:cNvSpPr>
          <p:nvPr>
            <p:ph type="title"/>
          </p:nvPr>
        </p:nvSpPr>
        <p:spPr>
          <a:xfrm>
            <a:off x="2530475" y="44452"/>
            <a:ext cx="6985000" cy="962025"/>
          </a:xfrm>
        </p:spPr>
        <p:txBody>
          <a:bodyPr/>
          <a:lstStyle/>
          <a:p>
            <a:pPr algn="ctr"/>
            <a:r>
              <a:rPr lang="ru-RU" altLang="ru-RU" sz="2400" b="1" cap="all" dirty="0">
                <a:solidFill>
                  <a:schemeClr val="accent6"/>
                </a:solidFill>
                <a:latin typeface="Trebuchet MS" panose="020B0603020202020204" pitchFamily="34" charset="0"/>
              </a:rPr>
              <a:t>Матрица оценки рисков</a:t>
            </a:r>
            <a:endParaRPr lang="ru-RU" altLang="ru-RU" sz="2000" cap="all" dirty="0">
              <a:solidFill>
                <a:schemeClr val="accent6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83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70076" y="1157289"/>
            <a:ext cx="8677275" cy="56038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buChar char="•"/>
              <a:defRPr sz="2600" b="1">
                <a:solidFill>
                  <a:srgbClr val="003366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1800" dirty="0">
                <a:solidFill>
                  <a:srgbClr val="FFFFFF"/>
                </a:solidFill>
                <a:cs typeface="Arial" pitchFamily="34" charset="0"/>
              </a:rPr>
              <a:t>СТЕПЕНЬ РИСКА  =  ПОСЛЕДСТВИЯ  ×  </a:t>
            </a:r>
            <a:r>
              <a:rPr lang="ru-RU" altLang="ru-RU" sz="1800" dirty="0" smtClean="0">
                <a:solidFill>
                  <a:srgbClr val="FFFFFF"/>
                </a:solidFill>
                <a:cs typeface="Arial" pitchFamily="34" charset="0"/>
              </a:rPr>
              <a:t>ВЕРОЯТНОСТЬ × ПОВТОРЯЕМОСТЬ</a:t>
            </a:r>
            <a:endParaRPr lang="ru-RU" altLang="ru-RU" sz="18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70076" y="1814513"/>
            <a:ext cx="8677275" cy="392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buChar char="•"/>
              <a:defRPr sz="2600" b="1">
                <a:solidFill>
                  <a:srgbClr val="003366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1600" dirty="0">
                <a:solidFill>
                  <a:srgbClr val="002060"/>
                </a:solidFill>
                <a:cs typeface="Arial" pitchFamily="34" charset="0"/>
              </a:rPr>
              <a:t>ПОСЛЕДСТВИЯ</a:t>
            </a:r>
            <a:r>
              <a:rPr lang="ru-RU" altLang="ru-RU" sz="1600" b="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altLang="ru-RU" sz="1600" b="0" dirty="0" smtClean="0">
                <a:solidFill>
                  <a:srgbClr val="002060"/>
                </a:solidFill>
                <a:cs typeface="Arial" pitchFamily="34" charset="0"/>
              </a:rPr>
              <a:t>- потенциальная длительность </a:t>
            </a:r>
            <a:r>
              <a:rPr lang="ru-RU" altLang="ru-RU" sz="1600" b="0" dirty="0">
                <a:solidFill>
                  <a:srgbClr val="002060"/>
                </a:solidFill>
                <a:cs typeface="Arial" pitchFamily="34" charset="0"/>
              </a:rPr>
              <a:t>отсутствия на работе, </a:t>
            </a:r>
            <a:r>
              <a:rPr lang="ru-RU" altLang="ru-RU" sz="1600" b="0" dirty="0" smtClean="0">
                <a:solidFill>
                  <a:srgbClr val="002060"/>
                </a:solidFill>
                <a:cs typeface="Arial" pitchFamily="34" charset="0"/>
              </a:rPr>
              <a:t>тяжесть </a:t>
            </a:r>
            <a:r>
              <a:rPr lang="ru-RU" altLang="ru-RU" sz="1600" b="0" dirty="0">
                <a:solidFill>
                  <a:srgbClr val="002060"/>
                </a:solidFill>
                <a:cs typeface="Arial" pitchFamily="34" charset="0"/>
              </a:rPr>
              <a:t>причиненного вреда в результате происшествия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70076" y="2308225"/>
            <a:ext cx="8677275" cy="641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buChar char="•"/>
              <a:defRPr sz="2600" b="1">
                <a:solidFill>
                  <a:srgbClr val="003366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1600" dirty="0">
                <a:solidFill>
                  <a:srgbClr val="002060"/>
                </a:solidFill>
                <a:cs typeface="Arial" pitchFamily="34" charset="0"/>
              </a:rPr>
              <a:t>ВЕРОЯТНОСТЬ</a:t>
            </a:r>
            <a:r>
              <a:rPr lang="ru-RU" altLang="ru-RU" sz="1600" b="0" dirty="0">
                <a:solidFill>
                  <a:srgbClr val="002060"/>
                </a:solidFill>
                <a:cs typeface="Arial" pitchFamily="34" charset="0"/>
              </a:rPr>
              <a:t> -  возможность наступления неблагоприятного события в течение рассматриваемого периода </a:t>
            </a:r>
            <a:r>
              <a:rPr lang="ru-RU" altLang="ru-RU" sz="1600" b="0" dirty="0" smtClean="0">
                <a:solidFill>
                  <a:srgbClr val="002060"/>
                </a:solidFill>
                <a:cs typeface="Arial" pitchFamily="34" charset="0"/>
              </a:rPr>
              <a:t>времени</a:t>
            </a:r>
            <a:endParaRPr lang="ru-RU" altLang="ru-RU" sz="1600" b="0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flipV="1">
            <a:off x="1870076" y="3665010"/>
            <a:ext cx="8466138" cy="203200"/>
          </a:xfrm>
          <a:prstGeom prst="triangle">
            <a:avLst/>
          </a:prstGeom>
          <a:solidFill>
            <a:srgbClr val="1C2186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8919" name="Заголовок 1"/>
          <p:cNvSpPr>
            <a:spLocks noGrp="1"/>
          </p:cNvSpPr>
          <p:nvPr>
            <p:ph type="title"/>
          </p:nvPr>
        </p:nvSpPr>
        <p:spPr>
          <a:xfrm>
            <a:off x="2496608" y="-15874"/>
            <a:ext cx="6985000" cy="962025"/>
          </a:xfrm>
        </p:spPr>
        <p:txBody>
          <a:bodyPr/>
          <a:lstStyle/>
          <a:p>
            <a:pPr algn="ctr"/>
            <a:r>
              <a:rPr lang="ru-RU" altLang="ru-RU" sz="2400" b="1" cap="all" dirty="0" smtClean="0">
                <a:solidFill>
                  <a:schemeClr val="accent6"/>
                </a:solidFill>
                <a:latin typeface="Trebuchet MS" panose="020B0603020202020204" pitchFamily="34" charset="0"/>
              </a:rPr>
              <a:t>Метод файна-кинни</a:t>
            </a:r>
            <a:endParaRPr lang="ru-RU" altLang="ru-RU" sz="2000" cap="all" dirty="0">
              <a:solidFill>
                <a:schemeClr val="accent6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70076" y="2910417"/>
            <a:ext cx="8677275" cy="641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buChar char="•"/>
              <a:defRPr sz="2600" b="1">
                <a:solidFill>
                  <a:srgbClr val="003366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1600" dirty="0" smtClean="0">
                <a:solidFill>
                  <a:srgbClr val="002060"/>
                </a:solidFill>
                <a:cs typeface="Arial" pitchFamily="34" charset="0"/>
              </a:rPr>
              <a:t>ПОВТОРЯЕМОСТЬ</a:t>
            </a:r>
            <a:r>
              <a:rPr lang="ru-RU" altLang="ru-RU" sz="1600" b="0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altLang="ru-RU" sz="1600" b="0" dirty="0">
                <a:solidFill>
                  <a:srgbClr val="002060"/>
                </a:solidFill>
                <a:cs typeface="Arial" pitchFamily="34" charset="0"/>
              </a:rPr>
              <a:t>-  </a:t>
            </a:r>
            <a:r>
              <a:rPr lang="ru-RU" altLang="ru-RU" sz="1600" b="0" dirty="0" smtClean="0">
                <a:solidFill>
                  <a:srgbClr val="002060"/>
                </a:solidFill>
                <a:cs typeface="Arial" pitchFamily="34" charset="0"/>
              </a:rPr>
              <a:t>частота работы/операции</a:t>
            </a:r>
            <a:endParaRPr lang="ru-RU" altLang="ru-RU" sz="1600" b="0" dirty="0">
              <a:solidFill>
                <a:srgbClr val="002060"/>
              </a:solidFill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643651"/>
              </p:ext>
            </p:extLst>
          </p:nvPr>
        </p:nvGraphicFramePr>
        <p:xfrm>
          <a:off x="1408113" y="4153959"/>
          <a:ext cx="9601199" cy="18389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260600">
                  <a:extLst>
                    <a:ext uri="{9D8B030D-6E8A-4147-A177-3AD203B41FA5}">
                      <a16:colId xmlns:a16="http://schemas.microsoft.com/office/drawing/2014/main" xmlns="" val="1355425926"/>
                    </a:ext>
                  </a:extLst>
                </a:gridCol>
                <a:gridCol w="2777067">
                  <a:extLst>
                    <a:ext uri="{9D8B030D-6E8A-4147-A177-3AD203B41FA5}">
                      <a16:colId xmlns:a16="http://schemas.microsoft.com/office/drawing/2014/main" xmlns="" val="2953626176"/>
                    </a:ext>
                  </a:extLst>
                </a:gridCol>
                <a:gridCol w="4563532">
                  <a:extLst>
                    <a:ext uri="{9D8B030D-6E8A-4147-A177-3AD203B41FA5}">
                      <a16:colId xmlns:a16="http://schemas.microsoft.com/office/drawing/2014/main" xmlns="" val="2060274612"/>
                    </a:ext>
                  </a:extLst>
                </a:gridCol>
              </a:tblGrid>
              <a:tr h="4396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Балльное</a:t>
                      </a:r>
                      <a:r>
                        <a:rPr lang="ru-RU" sz="1600" baseline="0" dirty="0" smtClean="0"/>
                        <a:t> значение риска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Уровень риска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Необходимость мероприятий</a:t>
                      </a:r>
                      <a:r>
                        <a:rPr lang="ru-RU" sz="1600" baseline="0" dirty="0" smtClean="0"/>
                        <a:t> по снижению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61941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0-5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Низкий риск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Меры не требуются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821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5-10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Средний риск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Требуются меры по снижению степени риска в установленные сроки</a:t>
                      </a: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8122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Высокий риск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Требуются меры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</a:rPr>
                        <a:t> по устранению или снижению риска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3288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7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055621"/>
              </p:ext>
            </p:extLst>
          </p:nvPr>
        </p:nvGraphicFramePr>
        <p:xfrm>
          <a:off x="1371599" y="1039814"/>
          <a:ext cx="9201151" cy="5108679"/>
        </p:xfrm>
        <a:graphic>
          <a:graphicData uri="http://schemas.openxmlformats.org/drawingml/2006/table">
            <a:tbl>
              <a:tblPr/>
              <a:tblGrid>
                <a:gridCol w="15343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74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93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580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7193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30250">
                <a:tc>
                  <a:txBody>
                    <a:bodyPr/>
                    <a:lstStyle>
                      <a:lvl1pPr marL="9525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952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Лицо, проводящее мониторинг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9525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952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Ступень мониторинга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Периодичность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Объекты мониторинга и действия с ним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103188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1031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Результат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0250">
                <a:tc>
                  <a:txBody>
                    <a:bodyPr/>
                    <a:lstStyle>
                      <a:lvl1pPr marL="87313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873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Владельцы</a:t>
                      </a:r>
                    </a:p>
                    <a:p>
                      <a:pPr marL="873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рисков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1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tabLst>
                          <a:tab pos="0" algn="l"/>
                        </a:tabLst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0" algn="l"/>
                        </a:tabLs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Еженедельно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 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16510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1651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Статус устранения рисков – доклад о результатах на совещаниях (планерках)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87313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873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Еженедельная статистика по выполненным мероприятиям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4829">
                <a:tc>
                  <a:txBody>
                    <a:bodyPr/>
                    <a:lstStyle>
                      <a:lvl1pPr marL="9525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952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Владельцы рисков и комиссия по оценке и управлению  рисками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2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Ежемесячно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 (День охраны труда)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5250" indent="-9525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95250" marR="0" lvl="0" indent="-952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Статус устранения (выполнено 100% мероприятий) и снижение рисков (выполнены организационные мероприятия). Анализ проблем (нехватка ресурсов на устранение рисков) и контроль графика устранения рисков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525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952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Статус по устраненным, сниженным и выявленным рискам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16025">
                <a:tc>
                  <a:txBody>
                    <a:bodyPr/>
                    <a:lstStyle>
                      <a:lvl1pPr marL="87313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873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Служба охраны труда и комиссия по оценке и управлению рисками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3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Аудит или внеплановая проверка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9525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952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Функционирование системы управления рисками в подразделении, выявление несоответствия Положению о проведении ОР или приказу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  <a:ea typeface="Arial Narrow" pitchFamily="34" charset="0"/>
                          <a:cs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pitchFamily="34" charset="0"/>
                        </a:rPr>
                        <a:t>Акт аудита или внеплановой проверки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rebuchet MS" panose="020B0603020202020204" pitchFamily="34" charset="0"/>
                        <a:ea typeface="Arial Narrow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12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09799" y="0"/>
            <a:ext cx="6985000" cy="962025"/>
          </a:xfrm>
        </p:spPr>
        <p:txBody>
          <a:bodyPr/>
          <a:lstStyle/>
          <a:p>
            <a:pPr algn="ctr"/>
            <a:r>
              <a:rPr lang="ru-RU" altLang="ru-RU" sz="2400" b="1" dirty="0">
                <a:solidFill>
                  <a:schemeClr val="accent6"/>
                </a:solidFill>
                <a:latin typeface="Trebuchet MS" panose="020B0603020202020204" pitchFamily="34" charset="0"/>
              </a:rPr>
              <a:t/>
            </a:r>
            <a:br>
              <a:rPr lang="ru-RU" altLang="ru-RU" sz="2400" b="1" dirty="0">
                <a:solidFill>
                  <a:schemeClr val="accent6"/>
                </a:solidFill>
                <a:latin typeface="Trebuchet MS" panose="020B0603020202020204" pitchFamily="34" charset="0"/>
              </a:rPr>
            </a:br>
            <a:r>
              <a:rPr lang="ru-RU" altLang="ru-RU" sz="2400" b="1" cap="all" dirty="0">
                <a:solidFill>
                  <a:schemeClr val="accent6"/>
                </a:solidFill>
                <a:latin typeface="Trebuchet MS" panose="020B0603020202020204" pitchFamily="34" charset="0"/>
              </a:rPr>
              <a:t>Мониторинг состояния рисков</a:t>
            </a:r>
          </a:p>
        </p:txBody>
      </p:sp>
    </p:spTree>
    <p:extLst>
      <p:ext uri="{BB962C8B-B14F-4D97-AF65-F5344CB8AC3E}">
        <p14:creationId xmlns:p14="http://schemas.microsoft.com/office/powerpoint/2010/main" val="261699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8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think-cell Slide" r:id="rId25" imgW="270" imgH="270" progId="TCLayout.ActiveDocument.1">
                  <p:embed/>
                </p:oleObj>
              </mc:Choice>
              <mc:Fallback>
                <p:oleObj name="think-cell Slide" r:id="rId25" imgW="270" imgH="270" progId="TCLayout.ActiveDocument.1">
                  <p:embed/>
                  <p:pic>
                    <p:nvPicPr>
                      <p:cNvPr id="65538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39" name="Rectangle 4"/>
          <p:cNvSpPr>
            <a:spLocks noGrp="1" noChangeArrowheads="1"/>
          </p:cNvSpPr>
          <p:nvPr>
            <p:ph type="title" idx="4294967295"/>
            <p:custDataLst>
              <p:tags r:id="rId3"/>
            </p:custDataLst>
          </p:nvPr>
        </p:nvSpPr>
        <p:spPr>
          <a:xfrm>
            <a:off x="2580311" y="-56385"/>
            <a:ext cx="7002463" cy="981075"/>
          </a:xfrm>
        </p:spPr>
        <p:txBody>
          <a:bodyPr/>
          <a:lstStyle/>
          <a:p>
            <a:r>
              <a:rPr lang="ru-RU" altLang="ru-RU" sz="2400" b="1" cap="all" dirty="0">
                <a:latin typeface="Trebuchet MS" panose="020B0603020202020204" pitchFamily="34" charset="0"/>
              </a:rPr>
              <a:t>Этапы процесса управления рисками </a:t>
            </a:r>
          </a:p>
        </p:txBody>
      </p:sp>
      <p:grpSp>
        <p:nvGrpSpPr>
          <p:cNvPr id="6" name="Группа 1"/>
          <p:cNvGrpSpPr>
            <a:grpSpLocks/>
          </p:cNvGrpSpPr>
          <p:nvPr/>
        </p:nvGrpSpPr>
        <p:grpSpPr bwMode="auto">
          <a:xfrm>
            <a:off x="1808734" y="1272869"/>
            <a:ext cx="8577913" cy="4940246"/>
            <a:chOff x="104552" y="1111070"/>
            <a:chExt cx="8512713" cy="5177312"/>
          </a:xfrm>
        </p:grpSpPr>
        <p:sp>
          <p:nvSpPr>
            <p:cNvPr id="7" name="Freeform 8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104552" y="1145970"/>
              <a:ext cx="4648909" cy="1788152"/>
            </a:xfrm>
            <a:custGeom>
              <a:avLst/>
              <a:gdLst>
                <a:gd name="T0" fmla="*/ 2147483647 w 10000"/>
                <a:gd name="T1" fmla="*/ 2147483647 h 10413"/>
                <a:gd name="T2" fmla="*/ 2147483647 w 10000"/>
                <a:gd name="T3" fmla="*/ 2147483647 h 10413"/>
                <a:gd name="T4" fmla="*/ 2147483647 w 10000"/>
                <a:gd name="T5" fmla="*/ 2147483647 h 10413"/>
                <a:gd name="T6" fmla="*/ 2147483647 w 10000"/>
                <a:gd name="T7" fmla="*/ 2147483647 h 10413"/>
                <a:gd name="T8" fmla="*/ 2147483647 w 10000"/>
                <a:gd name="T9" fmla="*/ 2147483647 h 10413"/>
                <a:gd name="T10" fmla="*/ 2147483647 w 10000"/>
                <a:gd name="T11" fmla="*/ 0 h 10413"/>
                <a:gd name="T12" fmla="*/ 2147483647 w 10000"/>
                <a:gd name="T13" fmla="*/ 2147483647 h 10413"/>
                <a:gd name="T14" fmla="*/ 0 w 10000"/>
                <a:gd name="T15" fmla="*/ 2147483647 h 10413"/>
                <a:gd name="T16" fmla="*/ 702538313 w 10000"/>
                <a:gd name="T17" fmla="*/ 2147483647 h 10413"/>
                <a:gd name="T18" fmla="*/ 2147483647 w 10000"/>
                <a:gd name="T19" fmla="*/ 2147483647 h 104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000" h="10413">
                  <a:moveTo>
                    <a:pt x="7065" y="10413"/>
                  </a:moveTo>
                  <a:cubicBezTo>
                    <a:pt x="7325" y="9292"/>
                    <a:pt x="8125" y="8280"/>
                    <a:pt x="8727" y="8067"/>
                  </a:cubicBezTo>
                  <a:lnTo>
                    <a:pt x="8727" y="8121"/>
                  </a:lnTo>
                  <a:lnTo>
                    <a:pt x="8727" y="9770"/>
                  </a:lnTo>
                  <a:lnTo>
                    <a:pt x="10000" y="4911"/>
                  </a:lnTo>
                  <a:lnTo>
                    <a:pt x="8727" y="0"/>
                  </a:lnTo>
                  <a:lnTo>
                    <a:pt x="8727" y="1720"/>
                  </a:lnTo>
                  <a:lnTo>
                    <a:pt x="0" y="1720"/>
                  </a:lnTo>
                  <a:cubicBezTo>
                    <a:pt x="3" y="3830"/>
                    <a:pt x="5" y="5940"/>
                    <a:pt x="8" y="8050"/>
                  </a:cubicBezTo>
                  <a:lnTo>
                    <a:pt x="4483" y="8050"/>
                  </a:lnTo>
                </a:path>
              </a:pathLst>
            </a:custGeom>
            <a:solidFill>
              <a:srgbClr val="006699"/>
            </a:solidFill>
            <a:ln w="9525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050" dirty="0">
                <a:solidFill>
                  <a:srgbClr val="FFFFFF"/>
                </a:solidFill>
                <a:latin typeface="Arial Narrow"/>
              </a:endParaRPr>
            </a:p>
          </p:txBody>
        </p:sp>
        <p:sp>
          <p:nvSpPr>
            <p:cNvPr id="8" name="Freeform 9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4405550" y="1434628"/>
              <a:ext cx="2370263" cy="1796509"/>
            </a:xfrm>
            <a:custGeom>
              <a:avLst/>
              <a:gdLst>
                <a:gd name="T0" fmla="*/ 2147483647 w 671"/>
                <a:gd name="T1" fmla="*/ 2147483647 h 571"/>
                <a:gd name="T2" fmla="*/ 2147483647 w 671"/>
                <a:gd name="T3" fmla="*/ 2147483647 h 571"/>
                <a:gd name="T4" fmla="*/ 2147483647 w 671"/>
                <a:gd name="T5" fmla="*/ 2147483647 h 571"/>
                <a:gd name="T6" fmla="*/ 2147483647 w 671"/>
                <a:gd name="T7" fmla="*/ 2147483647 h 571"/>
                <a:gd name="T8" fmla="*/ 2147483647 w 671"/>
                <a:gd name="T9" fmla="*/ 2147483647 h 571"/>
                <a:gd name="T10" fmla="*/ 2147483647 w 671"/>
                <a:gd name="T11" fmla="*/ 2147483647 h 571"/>
                <a:gd name="T12" fmla="*/ 2147483647 w 671"/>
                <a:gd name="T13" fmla="*/ 2147483647 h 571"/>
                <a:gd name="T14" fmla="*/ 0 w 671"/>
                <a:gd name="T15" fmla="*/ 0 h 571"/>
                <a:gd name="T16" fmla="*/ 2147483647 w 671"/>
                <a:gd name="T17" fmla="*/ 2147483647 h 571"/>
                <a:gd name="T18" fmla="*/ 2147483647 w 671"/>
                <a:gd name="T19" fmla="*/ 2147483647 h 571"/>
                <a:gd name="T20" fmla="*/ 0 w 671"/>
                <a:gd name="T21" fmla="*/ 2147483647 h 571"/>
                <a:gd name="T22" fmla="*/ 0 w 671"/>
                <a:gd name="T23" fmla="*/ 2147483647 h 571"/>
                <a:gd name="T24" fmla="*/ 2147483647 w 671"/>
                <a:gd name="T25" fmla="*/ 2147483647 h 5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71"/>
                <a:gd name="T40" fmla="*/ 0 h 571"/>
                <a:gd name="T41" fmla="*/ 671 w 671"/>
                <a:gd name="T42" fmla="*/ 571 h 57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71" h="571">
                  <a:moveTo>
                    <a:pt x="241" y="475"/>
                  </a:moveTo>
                  <a:cubicBezTo>
                    <a:pt x="242" y="476"/>
                    <a:pt x="242" y="476"/>
                    <a:pt x="242" y="476"/>
                  </a:cubicBezTo>
                  <a:cubicBezTo>
                    <a:pt x="148" y="511"/>
                    <a:pt x="148" y="511"/>
                    <a:pt x="148" y="511"/>
                  </a:cubicBezTo>
                  <a:cubicBezTo>
                    <a:pt x="465" y="571"/>
                    <a:pt x="465" y="571"/>
                    <a:pt x="465" y="571"/>
                  </a:cubicBezTo>
                  <a:cubicBezTo>
                    <a:pt x="671" y="320"/>
                    <a:pt x="671" y="320"/>
                    <a:pt x="671" y="320"/>
                  </a:cubicBezTo>
                  <a:cubicBezTo>
                    <a:pt x="584" y="352"/>
                    <a:pt x="584" y="352"/>
                    <a:pt x="584" y="352"/>
                  </a:cubicBezTo>
                  <a:cubicBezTo>
                    <a:pt x="582" y="353"/>
                    <a:pt x="582" y="353"/>
                    <a:pt x="582" y="353"/>
                  </a:cubicBezTo>
                  <a:cubicBezTo>
                    <a:pt x="466" y="148"/>
                    <a:pt x="250" y="8"/>
                    <a:pt x="0" y="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06" y="179"/>
                    <a:pt x="106" y="179"/>
                    <a:pt x="106" y="179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96" y="360"/>
                    <a:pt x="182" y="406"/>
                    <a:pt x="240" y="476"/>
                  </a:cubicBezTo>
                </a:path>
              </a:pathLst>
            </a:custGeom>
            <a:solidFill>
              <a:srgbClr val="006699"/>
            </a:solidFill>
            <a:ln w="9525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050" dirty="0">
                <a:solidFill>
                  <a:srgbClr val="FFFFFF"/>
                </a:solidFill>
                <a:latin typeface="Arial Narrow"/>
              </a:endParaRPr>
            </a:p>
          </p:txBody>
        </p:sp>
        <p:sp>
          <p:nvSpPr>
            <p:cNvPr id="9" name="Freeform 10"/>
            <p:cNvSpPr>
              <a:spLocks/>
            </p:cNvSpPr>
            <p:nvPr>
              <p:custDataLst>
                <p:tags r:id="rId6"/>
              </p:custDataLst>
            </p:nvPr>
          </p:nvSpPr>
          <p:spPr bwMode="auto">
            <a:xfrm>
              <a:off x="5068327" y="2712583"/>
              <a:ext cx="1785129" cy="2156777"/>
            </a:xfrm>
            <a:custGeom>
              <a:avLst/>
              <a:gdLst>
                <a:gd name="T0" fmla="*/ 2147483647 w 505"/>
                <a:gd name="T1" fmla="*/ 2147483647 h 657"/>
                <a:gd name="T2" fmla="*/ 2147483647 w 505"/>
                <a:gd name="T3" fmla="*/ 2147483647 h 657"/>
                <a:gd name="T4" fmla="*/ 2147483647 w 505"/>
                <a:gd name="T5" fmla="*/ 0 h 657"/>
                <a:gd name="T6" fmla="*/ 2147483647 w 505"/>
                <a:gd name="T7" fmla="*/ 2147483647 h 657"/>
                <a:gd name="T8" fmla="*/ 2147483647 w 505"/>
                <a:gd name="T9" fmla="*/ 2147483647 h 657"/>
                <a:gd name="T10" fmla="*/ 2147483647 w 505"/>
                <a:gd name="T11" fmla="*/ 2147483647 h 657"/>
                <a:gd name="T12" fmla="*/ 2147483647 w 505"/>
                <a:gd name="T13" fmla="*/ 2147483647 h 657"/>
                <a:gd name="T14" fmla="*/ 2147483647 w 505"/>
                <a:gd name="T15" fmla="*/ 2147483647 h 657"/>
                <a:gd name="T16" fmla="*/ 2147483647 w 505"/>
                <a:gd name="T17" fmla="*/ 2147483647 h 657"/>
                <a:gd name="T18" fmla="*/ 2147483647 w 505"/>
                <a:gd name="T19" fmla="*/ 2147483647 h 657"/>
                <a:gd name="T20" fmla="*/ 0 w 505"/>
                <a:gd name="T21" fmla="*/ 2147483647 h 657"/>
                <a:gd name="T22" fmla="*/ 2147483647 w 505"/>
                <a:gd name="T23" fmla="*/ 2147483647 h 657"/>
                <a:gd name="T24" fmla="*/ 2147483647 w 505"/>
                <a:gd name="T25" fmla="*/ 2147483647 h 657"/>
                <a:gd name="T26" fmla="*/ 2147483647 w 505"/>
                <a:gd name="T27" fmla="*/ 2147483647 h 657"/>
                <a:gd name="T28" fmla="*/ 2147483647 w 505"/>
                <a:gd name="T29" fmla="*/ 2147483647 h 65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05"/>
                <a:gd name="T46" fmla="*/ 0 h 657"/>
                <a:gd name="T47" fmla="*/ 505 w 505"/>
                <a:gd name="T48" fmla="*/ 657 h 65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05" h="657">
                  <a:moveTo>
                    <a:pt x="411" y="581"/>
                  </a:moveTo>
                  <a:cubicBezTo>
                    <a:pt x="455" y="490"/>
                    <a:pt x="480" y="388"/>
                    <a:pt x="480" y="280"/>
                  </a:cubicBezTo>
                  <a:cubicBezTo>
                    <a:pt x="480" y="181"/>
                    <a:pt x="458" y="86"/>
                    <a:pt x="421" y="0"/>
                  </a:cubicBezTo>
                  <a:cubicBezTo>
                    <a:pt x="420" y="2"/>
                    <a:pt x="420" y="2"/>
                    <a:pt x="420" y="2"/>
                  </a:cubicBezTo>
                  <a:cubicBezTo>
                    <a:pt x="280" y="174"/>
                    <a:pt x="280" y="174"/>
                    <a:pt x="280" y="174"/>
                  </a:cubicBezTo>
                  <a:cubicBezTo>
                    <a:pt x="98" y="141"/>
                    <a:pt x="98" y="141"/>
                    <a:pt x="98" y="141"/>
                  </a:cubicBezTo>
                  <a:cubicBezTo>
                    <a:pt x="96" y="140"/>
                    <a:pt x="96" y="140"/>
                    <a:pt x="96" y="140"/>
                  </a:cubicBezTo>
                  <a:cubicBezTo>
                    <a:pt x="116" y="183"/>
                    <a:pt x="126" y="230"/>
                    <a:pt x="126" y="280"/>
                  </a:cubicBezTo>
                  <a:cubicBezTo>
                    <a:pt x="126" y="335"/>
                    <a:pt x="114" y="386"/>
                    <a:pt x="91" y="431"/>
                  </a:cubicBezTo>
                  <a:cubicBezTo>
                    <a:pt x="91" y="432"/>
                    <a:pt x="91" y="432"/>
                    <a:pt x="91" y="432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181" y="657"/>
                    <a:pt x="181" y="657"/>
                    <a:pt x="181" y="657"/>
                  </a:cubicBezTo>
                  <a:cubicBezTo>
                    <a:pt x="505" y="624"/>
                    <a:pt x="505" y="624"/>
                    <a:pt x="505" y="624"/>
                  </a:cubicBezTo>
                  <a:cubicBezTo>
                    <a:pt x="416" y="584"/>
                    <a:pt x="416" y="584"/>
                    <a:pt x="416" y="584"/>
                  </a:cubicBezTo>
                  <a:lnTo>
                    <a:pt x="411" y="581"/>
                  </a:lnTo>
                  <a:close/>
                </a:path>
              </a:pathLst>
            </a:custGeom>
            <a:solidFill>
              <a:srgbClr val="006699"/>
            </a:solidFill>
            <a:ln w="9525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050" dirty="0">
                <a:solidFill>
                  <a:srgbClr val="FFFFFF"/>
                </a:solidFill>
                <a:latin typeface="Arial Narrow"/>
              </a:endParaRPr>
            </a:p>
          </p:txBody>
        </p:sp>
        <p:sp>
          <p:nvSpPr>
            <p:cNvPr id="10" name="Freeform 11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3907445" y="4326166"/>
              <a:ext cx="2490732" cy="1906176"/>
            </a:xfrm>
            <a:custGeom>
              <a:avLst/>
              <a:gdLst>
                <a:gd name="T0" fmla="*/ 2147483647 w 705"/>
                <a:gd name="T1" fmla="*/ 2147483647 h 581"/>
                <a:gd name="T2" fmla="*/ 2147483647 w 705"/>
                <a:gd name="T3" fmla="*/ 2147483647 h 581"/>
                <a:gd name="T4" fmla="*/ 2147483647 w 705"/>
                <a:gd name="T5" fmla="*/ 2147483647 h 581"/>
                <a:gd name="T6" fmla="*/ 0 w 705"/>
                <a:gd name="T7" fmla="*/ 2147483647 h 581"/>
                <a:gd name="T8" fmla="*/ 2147483647 w 705"/>
                <a:gd name="T9" fmla="*/ 2147483647 h 581"/>
                <a:gd name="T10" fmla="*/ 2147483647 w 705"/>
                <a:gd name="T11" fmla="*/ 2147483647 h 581"/>
                <a:gd name="T12" fmla="*/ 2147483647 w 705"/>
                <a:gd name="T13" fmla="*/ 2147483647 h 581"/>
                <a:gd name="T14" fmla="*/ 2147483647 w 705"/>
                <a:gd name="T15" fmla="*/ 2147483647 h 581"/>
                <a:gd name="T16" fmla="*/ 2147483647 w 705"/>
                <a:gd name="T17" fmla="*/ 2147483647 h 581"/>
                <a:gd name="T18" fmla="*/ 2147483647 w 705"/>
                <a:gd name="T19" fmla="*/ 2147483647 h 581"/>
                <a:gd name="T20" fmla="*/ 2147483647 w 705"/>
                <a:gd name="T21" fmla="*/ 2147483647 h 581"/>
                <a:gd name="T22" fmla="*/ 2147483647 w 705"/>
                <a:gd name="T23" fmla="*/ 0 h 581"/>
                <a:gd name="T24" fmla="*/ 2147483647 w 705"/>
                <a:gd name="T25" fmla="*/ 2147483647 h 58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05"/>
                <a:gd name="T40" fmla="*/ 0 h 581"/>
                <a:gd name="T41" fmla="*/ 705 w 705"/>
                <a:gd name="T42" fmla="*/ 581 h 58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05" h="581">
                  <a:moveTo>
                    <a:pt x="164" y="124"/>
                  </a:moveTo>
                  <a:cubicBezTo>
                    <a:pt x="163" y="124"/>
                    <a:pt x="163" y="124"/>
                    <a:pt x="163" y="124"/>
                  </a:cubicBezTo>
                  <a:cubicBezTo>
                    <a:pt x="161" y="24"/>
                    <a:pt x="161" y="24"/>
                    <a:pt x="161" y="24"/>
                  </a:cubicBezTo>
                  <a:cubicBezTo>
                    <a:pt x="0" y="303"/>
                    <a:pt x="0" y="303"/>
                    <a:pt x="0" y="303"/>
                  </a:cubicBezTo>
                  <a:cubicBezTo>
                    <a:pt x="169" y="581"/>
                    <a:pt x="169" y="581"/>
                    <a:pt x="169" y="581"/>
                  </a:cubicBezTo>
                  <a:cubicBezTo>
                    <a:pt x="167" y="483"/>
                    <a:pt x="167" y="483"/>
                    <a:pt x="167" y="483"/>
                  </a:cubicBezTo>
                  <a:cubicBezTo>
                    <a:pt x="166" y="478"/>
                    <a:pt x="166" y="478"/>
                    <a:pt x="166" y="478"/>
                  </a:cubicBezTo>
                  <a:cubicBezTo>
                    <a:pt x="393" y="463"/>
                    <a:pt x="589" y="339"/>
                    <a:pt x="705" y="158"/>
                  </a:cubicBezTo>
                  <a:cubicBezTo>
                    <a:pt x="700" y="158"/>
                    <a:pt x="700" y="158"/>
                    <a:pt x="700" y="158"/>
                  </a:cubicBezTo>
                  <a:cubicBezTo>
                    <a:pt x="507" y="179"/>
                    <a:pt x="507" y="179"/>
                    <a:pt x="507" y="179"/>
                  </a:cubicBezTo>
                  <a:cubicBezTo>
                    <a:pt x="385" y="2"/>
                    <a:pt x="385" y="2"/>
                    <a:pt x="385" y="2"/>
                  </a:cubicBezTo>
                  <a:cubicBezTo>
                    <a:pt x="383" y="0"/>
                    <a:pt x="383" y="0"/>
                    <a:pt x="383" y="0"/>
                  </a:cubicBezTo>
                  <a:cubicBezTo>
                    <a:pt x="330" y="66"/>
                    <a:pt x="252" y="112"/>
                    <a:pt x="164" y="123"/>
                  </a:cubicBezTo>
                </a:path>
              </a:pathLst>
            </a:custGeom>
            <a:solidFill>
              <a:srgbClr val="006699"/>
            </a:solidFill>
            <a:ln w="9525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050" dirty="0">
                <a:solidFill>
                  <a:srgbClr val="002060"/>
                </a:solidFill>
                <a:latin typeface="Arial Narrow"/>
              </a:endParaRPr>
            </a:p>
          </p:txBody>
        </p:sp>
        <p:sp>
          <p:nvSpPr>
            <p:cNvPr id="11" name="Freeform 12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2001848" y="4062631"/>
              <a:ext cx="2240407" cy="1835039"/>
            </a:xfrm>
            <a:custGeom>
              <a:avLst/>
              <a:gdLst>
                <a:gd name="T0" fmla="*/ 2147483647 w 634"/>
                <a:gd name="T1" fmla="*/ 2147483647 h 559"/>
                <a:gd name="T2" fmla="*/ 0 w 634"/>
                <a:gd name="T3" fmla="*/ 2147483647 h 559"/>
                <a:gd name="T4" fmla="*/ 2147483647 w 634"/>
                <a:gd name="T5" fmla="*/ 2147483647 h 559"/>
                <a:gd name="T6" fmla="*/ 2147483647 w 634"/>
                <a:gd name="T7" fmla="*/ 0 h 559"/>
                <a:gd name="T8" fmla="*/ 2147483647 w 634"/>
                <a:gd name="T9" fmla="*/ 2147483647 h 559"/>
                <a:gd name="T10" fmla="*/ 2147483647 w 634"/>
                <a:gd name="T11" fmla="*/ 2147483647 h 559"/>
                <a:gd name="T12" fmla="*/ 2147483647 w 634"/>
                <a:gd name="T13" fmla="*/ 2147483647 h 559"/>
                <a:gd name="T14" fmla="*/ 2147483647 w 634"/>
                <a:gd name="T15" fmla="*/ 2147483647 h 559"/>
                <a:gd name="T16" fmla="*/ 2147483647 w 634"/>
                <a:gd name="T17" fmla="*/ 2147483647 h 559"/>
                <a:gd name="T18" fmla="*/ 2147483647 w 634"/>
                <a:gd name="T19" fmla="*/ 2147483647 h 559"/>
                <a:gd name="T20" fmla="*/ 2147483647 w 634"/>
                <a:gd name="T21" fmla="*/ 2147483647 h 559"/>
                <a:gd name="T22" fmla="*/ 2147483647 w 634"/>
                <a:gd name="T23" fmla="*/ 2147483647 h 5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34"/>
                <a:gd name="T37" fmla="*/ 0 h 559"/>
                <a:gd name="T38" fmla="*/ 634 w 634"/>
                <a:gd name="T39" fmla="*/ 559 h 55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34" h="559">
                  <a:moveTo>
                    <a:pt x="83" y="240"/>
                  </a:moveTo>
                  <a:cubicBezTo>
                    <a:pt x="0" y="292"/>
                    <a:pt x="0" y="292"/>
                    <a:pt x="0" y="292"/>
                  </a:cubicBezTo>
                  <a:cubicBezTo>
                    <a:pt x="152" y="5"/>
                    <a:pt x="152" y="5"/>
                    <a:pt x="152" y="5"/>
                  </a:cubicBezTo>
                  <a:cubicBezTo>
                    <a:pt x="475" y="0"/>
                    <a:pt x="475" y="0"/>
                    <a:pt x="475" y="0"/>
                  </a:cubicBezTo>
                  <a:cubicBezTo>
                    <a:pt x="390" y="53"/>
                    <a:pt x="390" y="53"/>
                    <a:pt x="390" y="53"/>
                  </a:cubicBezTo>
                  <a:cubicBezTo>
                    <a:pt x="384" y="55"/>
                    <a:pt x="384" y="55"/>
                    <a:pt x="384" y="55"/>
                  </a:cubicBezTo>
                  <a:cubicBezTo>
                    <a:pt x="439" y="137"/>
                    <a:pt x="527" y="194"/>
                    <a:pt x="631" y="205"/>
                  </a:cubicBezTo>
                  <a:cubicBezTo>
                    <a:pt x="630" y="208"/>
                    <a:pt x="630" y="208"/>
                    <a:pt x="630" y="208"/>
                  </a:cubicBezTo>
                  <a:cubicBezTo>
                    <a:pt x="529" y="382"/>
                    <a:pt x="529" y="382"/>
                    <a:pt x="529" y="382"/>
                  </a:cubicBezTo>
                  <a:cubicBezTo>
                    <a:pt x="632" y="555"/>
                    <a:pt x="632" y="555"/>
                    <a:pt x="632" y="555"/>
                  </a:cubicBezTo>
                  <a:cubicBezTo>
                    <a:pt x="634" y="559"/>
                    <a:pt x="634" y="559"/>
                    <a:pt x="634" y="559"/>
                  </a:cubicBezTo>
                  <a:cubicBezTo>
                    <a:pt x="403" y="548"/>
                    <a:pt x="201" y="424"/>
                    <a:pt x="83" y="240"/>
                  </a:cubicBezTo>
                </a:path>
              </a:pathLst>
            </a:custGeom>
            <a:solidFill>
              <a:srgbClr val="006699"/>
            </a:solidFill>
            <a:ln w="9525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200" dirty="0">
                <a:solidFill>
                  <a:srgbClr val="FFFFFF"/>
                </a:solidFill>
                <a:latin typeface="Arial Narrow"/>
              </a:endParaRPr>
            </a:p>
          </p:txBody>
        </p:sp>
        <p:sp>
          <p:nvSpPr>
            <p:cNvPr id="12" name="Freeform 13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1939851" y="2302794"/>
              <a:ext cx="1760097" cy="2341089"/>
            </a:xfrm>
            <a:custGeom>
              <a:avLst/>
              <a:gdLst>
                <a:gd name="T0" fmla="*/ 2147483647 w 498"/>
                <a:gd name="T1" fmla="*/ 2147483647 h 714"/>
                <a:gd name="T2" fmla="*/ 2147483647 w 498"/>
                <a:gd name="T3" fmla="*/ 2147483647 h 714"/>
                <a:gd name="T4" fmla="*/ 2147483647 w 498"/>
                <a:gd name="T5" fmla="*/ 2147483647 h 714"/>
                <a:gd name="T6" fmla="*/ 2147483647 w 498"/>
                <a:gd name="T7" fmla="*/ 2147483647 h 714"/>
                <a:gd name="T8" fmla="*/ 0 w 498"/>
                <a:gd name="T9" fmla="*/ 2147483647 h 714"/>
                <a:gd name="T10" fmla="*/ 2147483647 w 498"/>
                <a:gd name="T11" fmla="*/ 2147483647 h 714"/>
                <a:gd name="T12" fmla="*/ 2147483647 w 498"/>
                <a:gd name="T13" fmla="*/ 2147483647 h 714"/>
                <a:gd name="T14" fmla="*/ 0 w 498"/>
                <a:gd name="T15" fmla="*/ 2147483647 h 714"/>
                <a:gd name="T16" fmla="*/ 2147483647 w 498"/>
                <a:gd name="T17" fmla="*/ 0 h 714"/>
                <a:gd name="T18" fmla="*/ 2147483647 w 498"/>
                <a:gd name="T19" fmla="*/ 2147483647 h 714"/>
                <a:gd name="T20" fmla="*/ 2147483647 w 498"/>
                <a:gd name="T21" fmla="*/ 2147483647 h 714"/>
                <a:gd name="T22" fmla="*/ 2147483647 w 498"/>
                <a:gd name="T23" fmla="*/ 2147483647 h 714"/>
                <a:gd name="T24" fmla="*/ 2147483647 w 498"/>
                <a:gd name="T25" fmla="*/ 2147483647 h 714"/>
                <a:gd name="T26" fmla="*/ 2147483647 w 498"/>
                <a:gd name="T27" fmla="*/ 2147483647 h 714"/>
                <a:gd name="T28" fmla="*/ 2147483647 w 498"/>
                <a:gd name="T29" fmla="*/ 2147483647 h 7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98"/>
                <a:gd name="T46" fmla="*/ 0 h 714"/>
                <a:gd name="T47" fmla="*/ 498 w 498"/>
                <a:gd name="T48" fmla="*/ 714 h 7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98" h="714">
                  <a:moveTo>
                    <a:pt x="373" y="530"/>
                  </a:moveTo>
                  <a:cubicBezTo>
                    <a:pt x="167" y="530"/>
                    <a:pt x="167" y="530"/>
                    <a:pt x="167" y="530"/>
                  </a:cubicBezTo>
                  <a:cubicBezTo>
                    <a:pt x="73" y="711"/>
                    <a:pt x="73" y="711"/>
                    <a:pt x="73" y="711"/>
                  </a:cubicBezTo>
                  <a:cubicBezTo>
                    <a:pt x="72" y="714"/>
                    <a:pt x="72" y="714"/>
                    <a:pt x="72" y="714"/>
                  </a:cubicBezTo>
                  <a:cubicBezTo>
                    <a:pt x="26" y="622"/>
                    <a:pt x="0" y="518"/>
                    <a:pt x="0" y="408"/>
                  </a:cubicBezTo>
                  <a:cubicBezTo>
                    <a:pt x="0" y="284"/>
                    <a:pt x="32" y="168"/>
                    <a:pt x="89" y="68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498" y="272"/>
                    <a:pt x="498" y="272"/>
                    <a:pt x="498" y="272"/>
                  </a:cubicBezTo>
                  <a:cubicBezTo>
                    <a:pt x="409" y="227"/>
                    <a:pt x="409" y="227"/>
                    <a:pt x="409" y="227"/>
                  </a:cubicBezTo>
                  <a:cubicBezTo>
                    <a:pt x="406" y="226"/>
                    <a:pt x="406" y="226"/>
                    <a:pt x="406" y="226"/>
                  </a:cubicBezTo>
                  <a:cubicBezTo>
                    <a:pt x="373" y="278"/>
                    <a:pt x="353" y="342"/>
                    <a:pt x="353" y="408"/>
                  </a:cubicBezTo>
                  <a:cubicBezTo>
                    <a:pt x="353" y="451"/>
                    <a:pt x="361" y="492"/>
                    <a:pt x="376" y="529"/>
                  </a:cubicBezTo>
                  <a:lnTo>
                    <a:pt x="373" y="530"/>
                  </a:lnTo>
                  <a:close/>
                </a:path>
              </a:pathLst>
            </a:custGeom>
            <a:solidFill>
              <a:srgbClr val="006699"/>
            </a:solidFill>
            <a:ln w="9525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100" dirty="0">
                <a:solidFill>
                  <a:srgbClr val="FFFFFF"/>
                </a:solidFill>
                <a:latin typeface="Arial Narrow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05048" y="1865361"/>
              <a:ext cx="3599983" cy="225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FontTx/>
                <a:buNone/>
              </a:pPr>
              <a:r>
                <a:rPr lang="ru-RU" altLang="ru-RU" sz="1400" dirty="0">
                  <a:solidFill>
                    <a:srgbClr val="FFFFFF"/>
                  </a:solidFill>
                  <a:cs typeface="Arial" pitchFamily="34" charset="0"/>
                </a:rPr>
                <a:t>Обучение персонала</a:t>
              </a:r>
            </a:p>
          </p:txBody>
        </p:sp>
        <p:sp>
          <p:nvSpPr>
            <p:cNvPr id="14" name="Rectangle 15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799812" y="1956426"/>
              <a:ext cx="1270398" cy="609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FontTx/>
                <a:buNone/>
              </a:pPr>
              <a:r>
                <a:rPr lang="ru-RU" altLang="ru-RU" sz="1400" dirty="0">
                  <a:solidFill>
                    <a:srgbClr val="FFFFFF"/>
                  </a:solidFill>
                  <a:cs typeface="Arial" pitchFamily="34" charset="0"/>
                </a:rPr>
                <a:t>Выявление и идентификация опасностей</a:t>
              </a:r>
              <a:endParaRPr lang="en-US" altLang="ru-RU" sz="1400" b="0" dirty="0">
                <a:solidFill>
                  <a:srgbClr val="FFFFFF"/>
                </a:solidFill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585206" y="3590979"/>
              <a:ext cx="1132720" cy="508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75000"/>
                </a:lnSpc>
                <a:buClr>
                  <a:srgbClr val="000000"/>
                </a:buClr>
                <a:buFontTx/>
                <a:buNone/>
              </a:pPr>
              <a:r>
                <a:rPr lang="ru-RU" altLang="ru-RU" sz="1400" dirty="0">
                  <a:solidFill>
                    <a:srgbClr val="FFFFFF"/>
                  </a:solidFill>
                  <a:cs typeface="Arial" pitchFamily="34" charset="0"/>
                </a:rPr>
                <a:t>Оценка рисков и разработка мероприятий</a:t>
              </a:r>
              <a:endParaRPr lang="en-US" altLang="ru-RU" sz="1400" b="0" dirty="0">
                <a:solidFill>
                  <a:srgbClr val="FFFFFF"/>
                </a:solidFill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383647" y="5005650"/>
              <a:ext cx="1301689" cy="406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FontTx/>
                <a:buNone/>
              </a:pPr>
              <a:r>
                <a:rPr lang="ru-RU" altLang="ru-RU" sz="1400" dirty="0">
                  <a:solidFill>
                    <a:srgbClr val="FFFFFF"/>
                  </a:solidFill>
                  <a:cs typeface="Arial" pitchFamily="34" charset="0"/>
                </a:rPr>
                <a:t>Воздействие на риск</a:t>
              </a:r>
            </a:p>
          </p:txBody>
        </p:sp>
        <p:sp>
          <p:nvSpPr>
            <p:cNvPr id="17" name="Rectangle 18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595390" y="4604217"/>
              <a:ext cx="1115509" cy="535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79000"/>
                </a:lnSpc>
                <a:buClr>
                  <a:srgbClr val="000000"/>
                </a:buClr>
                <a:buFontTx/>
                <a:buNone/>
              </a:pPr>
              <a:r>
                <a:rPr lang="ru-RU" altLang="ru-RU" sz="1400" dirty="0">
                  <a:solidFill>
                    <a:srgbClr val="FFFFFF"/>
                  </a:solidFill>
                  <a:cs typeface="Arial" pitchFamily="34" charset="0"/>
                </a:rPr>
                <a:t>Анализ эффективности</a:t>
              </a:r>
            </a:p>
          </p:txBody>
        </p:sp>
        <p:sp>
          <p:nvSpPr>
            <p:cNvPr id="18" name="Rectangle 1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105691" y="3076079"/>
              <a:ext cx="1174963" cy="57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buClr>
                  <a:srgbClr val="000000"/>
                </a:buClr>
                <a:buFontTx/>
                <a:buNone/>
              </a:pPr>
              <a:r>
                <a:rPr lang="ru-RU" altLang="ru-RU" sz="1400" dirty="0">
                  <a:solidFill>
                    <a:srgbClr val="FFFFFF"/>
                  </a:solidFill>
                  <a:cs typeface="Arial" pitchFamily="34" charset="0"/>
                </a:rPr>
                <a:t>Мониторинг состояния </a:t>
              </a:r>
            </a:p>
            <a:p>
              <a:pPr eaLnBrk="1" hangingPunct="1">
                <a:lnSpc>
                  <a:spcPct val="85000"/>
                </a:lnSpc>
                <a:buClr>
                  <a:srgbClr val="000000"/>
                </a:buClr>
                <a:buFontTx/>
                <a:buNone/>
              </a:pPr>
              <a:r>
                <a:rPr lang="ru-RU" altLang="ru-RU" sz="1400" dirty="0">
                  <a:solidFill>
                    <a:srgbClr val="FFFFFF"/>
                  </a:solidFill>
                  <a:cs typeface="Arial" pitchFamily="34" charset="0"/>
                </a:rPr>
                <a:t>рисков</a:t>
              </a:r>
              <a:endParaRPr lang="en-US" altLang="ru-RU" sz="1400" b="0" dirty="0">
                <a:solidFill>
                  <a:srgbClr val="FFFFFF"/>
                </a:solidFill>
                <a:cs typeface="Arial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6233843" y="1146095"/>
              <a:ext cx="1550449" cy="10160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buClr>
                  <a:srgbClr val="000000"/>
                </a:buClr>
                <a:buFontTx/>
                <a:buNone/>
              </a:pPr>
              <a:r>
                <a:rPr lang="ru-RU" altLang="ru-RU" sz="1400" b="0" dirty="0">
                  <a:solidFill>
                    <a:srgbClr val="002060"/>
                  </a:solidFill>
                  <a:cs typeface="Arial" pitchFamily="34" charset="0"/>
                </a:rPr>
                <a:t>Проведение полевых исследований, осмотров </a:t>
              </a:r>
              <a:r>
                <a:rPr lang="ru-RU" altLang="ru-RU" sz="1400" b="0" dirty="0" smtClean="0">
                  <a:solidFill>
                    <a:srgbClr val="002060"/>
                  </a:solidFill>
                  <a:cs typeface="Arial" pitchFamily="34" charset="0"/>
                </a:rPr>
                <a:t>оборудования, помещений</a:t>
              </a:r>
              <a:endParaRPr lang="en-US" altLang="ru-RU" sz="1400" b="0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929137" y="3400183"/>
              <a:ext cx="1688128" cy="508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75000"/>
                </a:lnSpc>
                <a:buClr>
                  <a:srgbClr val="000000"/>
                </a:buClr>
                <a:buFontTx/>
                <a:buNone/>
              </a:pPr>
              <a:r>
                <a:rPr lang="ru-RU" altLang="ru-RU" sz="1400" b="0" dirty="0" smtClean="0">
                  <a:solidFill>
                    <a:srgbClr val="002060"/>
                  </a:solidFill>
                  <a:cs typeface="Arial" pitchFamily="34" charset="0"/>
                </a:rPr>
                <a:t>Формирование </a:t>
              </a:r>
              <a:r>
                <a:rPr lang="ru-RU" altLang="ru-RU" sz="1400" b="0" dirty="0">
                  <a:solidFill>
                    <a:srgbClr val="002060"/>
                  </a:solidFill>
                  <a:cs typeface="Arial" pitchFamily="34" charset="0"/>
                </a:rPr>
                <a:t>карты рисков, архива фотографий «Как было»</a:t>
              </a:r>
              <a:endParaRPr lang="en-US" altLang="ru-RU" sz="1400" b="0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380415" y="5039364"/>
              <a:ext cx="1688128" cy="846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75000"/>
                </a:lnSpc>
                <a:buClr>
                  <a:srgbClr val="000000"/>
                </a:buClr>
                <a:buFontTx/>
                <a:buNone/>
              </a:pPr>
              <a:r>
                <a:rPr lang="ru-RU" altLang="ru-RU" sz="1400" b="0" dirty="0">
                  <a:solidFill>
                    <a:srgbClr val="002060"/>
                  </a:solidFill>
                  <a:cs typeface="Arial" pitchFamily="34" charset="0"/>
                </a:rPr>
                <a:t>Реализация мероприятий, направленных на снижение (минимизацию) риска</a:t>
              </a:r>
              <a:endParaRPr lang="en-US" altLang="ru-RU" sz="1400" b="0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22" name="Rectangle 14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04788" y="1111070"/>
              <a:ext cx="4261780" cy="225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FontTx/>
                <a:buNone/>
              </a:pPr>
              <a:r>
                <a:rPr lang="ru-RU" altLang="ru-RU" sz="1400" b="0" dirty="0">
                  <a:solidFill>
                    <a:srgbClr val="002060"/>
                  </a:solidFill>
                  <a:cs typeface="Arial" pitchFamily="34" charset="0"/>
                </a:rPr>
                <a:t>Обучение </a:t>
              </a:r>
              <a:r>
                <a:rPr lang="ru-RU" altLang="ru-RU" sz="1400" b="0" dirty="0" smtClean="0">
                  <a:solidFill>
                    <a:srgbClr val="002060"/>
                  </a:solidFill>
                  <a:cs typeface="Arial" pitchFamily="34" charset="0"/>
                </a:rPr>
                <a:t>сотрудников</a:t>
              </a:r>
              <a:endParaRPr lang="en-US" altLang="ru-RU" sz="1400" b="0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89589" y="2945533"/>
              <a:ext cx="1375222" cy="903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FontTx/>
                <a:buNone/>
              </a:pPr>
              <a:r>
                <a:rPr lang="ru-RU" altLang="ru-RU" sz="1400" b="0" dirty="0">
                  <a:solidFill>
                    <a:srgbClr val="002060"/>
                  </a:solidFill>
                  <a:cs typeface="Arial" pitchFamily="34" charset="0"/>
                </a:rPr>
                <a:t>Количество и процент устраненных, сниженных рисков</a:t>
              </a:r>
              <a:endParaRPr lang="en-US" altLang="ru-RU" sz="1400" b="0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204788" y="4933689"/>
              <a:ext cx="2130249" cy="1354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eaLnBrk="1" hangingPunct="1">
                <a:buClr>
                  <a:srgbClr val="000000"/>
                </a:buClr>
                <a:buFontTx/>
                <a:buNone/>
              </a:pPr>
              <a:r>
                <a:rPr lang="ru-RU" altLang="ru-RU" sz="1400" b="0" dirty="0">
                  <a:solidFill>
                    <a:srgbClr val="002060"/>
                  </a:solidFill>
                  <a:cs typeface="Arial" pitchFamily="34" charset="0"/>
                </a:rPr>
                <a:t>Подтвержденный архив            </a:t>
              </a:r>
              <a:r>
                <a:rPr lang="ru-RU" altLang="ru-RU" sz="1400" b="0" dirty="0" smtClean="0">
                  <a:solidFill>
                    <a:srgbClr val="002060"/>
                  </a:solidFill>
                  <a:cs typeface="Arial" pitchFamily="34" charset="0"/>
                </a:rPr>
                <a:t>фотографий </a:t>
              </a:r>
              <a:r>
                <a:rPr lang="ru-RU" altLang="ru-RU" sz="1400" b="0" dirty="0">
                  <a:solidFill>
                    <a:srgbClr val="002060"/>
                  </a:solidFill>
                  <a:cs typeface="Arial" pitchFamily="34" charset="0"/>
                </a:rPr>
                <a:t>«Как стало», </a:t>
              </a:r>
              <a:r>
                <a:rPr lang="ru-RU" altLang="ru-RU" sz="1400" b="0" dirty="0" smtClean="0">
                  <a:solidFill>
                    <a:srgbClr val="002060"/>
                  </a:solidFill>
                  <a:cs typeface="Arial" pitchFamily="34" charset="0"/>
                </a:rPr>
                <a:t>протоколы заседания комиссии </a:t>
              </a:r>
              <a:r>
                <a:rPr lang="ru-RU" altLang="ru-RU" sz="1400" b="0" dirty="0">
                  <a:solidFill>
                    <a:srgbClr val="002060"/>
                  </a:solidFill>
                  <a:cs typeface="Arial" pitchFamily="34" charset="0"/>
                </a:rPr>
                <a:t>по </a:t>
              </a:r>
              <a:r>
                <a:rPr lang="ru-RU" altLang="ru-RU" sz="1400" b="0" dirty="0" smtClean="0">
                  <a:solidFill>
                    <a:srgbClr val="002060"/>
                  </a:solidFill>
                  <a:cs typeface="Arial" pitchFamily="34" charset="0"/>
                </a:rPr>
                <a:t>оценке рисков, отчетность </a:t>
              </a:r>
              <a:r>
                <a:rPr lang="ru-RU" altLang="ru-RU" sz="1400" b="0" dirty="0">
                  <a:solidFill>
                    <a:srgbClr val="002060"/>
                  </a:solidFill>
                  <a:cs typeface="Arial" pitchFamily="34" charset="0"/>
                </a:rPr>
                <a:t>по реализованным мероприятиям</a:t>
              </a:r>
              <a:endParaRPr lang="en-US" altLang="ru-RU" sz="1400" b="0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  <p:sp>
          <p:nvSpPr>
            <p:cNvPr id="25" name="Rectangle 16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622362" y="3304200"/>
              <a:ext cx="1512901" cy="580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 anchorCtr="1">
              <a:spAutoFit/>
            </a:bodyPr>
            <a:lstStyle>
              <a:lvl1pPr defTabSz="895350" eaLnBrk="0" hangingPunct="0">
                <a:buChar char="•"/>
                <a:defRPr sz="2600" b="1">
                  <a:solidFill>
                    <a:srgbClr val="003366"/>
                  </a:solidFill>
                  <a:latin typeface="Arial Narrow" pitchFamily="34" charset="0"/>
                  <a:ea typeface="Arial Narrow" pitchFamily="34" charset="0"/>
                  <a:cs typeface="Arial Narrow" pitchFamily="34" charset="0"/>
                </a:defRPr>
              </a:lvl1pPr>
              <a:lvl2pPr marL="742950" indent="-285750" defTabSz="8953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2pPr>
              <a:lvl3pPr marL="1143000" indent="-228600" defTabSz="89535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3pPr>
              <a:lvl4pPr marL="1600200" indent="-228600" defTabSz="8953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4pPr>
              <a:lvl5pPr marL="2057400" indent="-228600" defTabSz="89535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5pPr>
              <a:lvl6pPr marL="25146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6pPr>
              <a:lvl7pPr marL="29718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7pPr>
              <a:lvl8pPr marL="34290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8pPr>
              <a:lvl9pPr marL="3886200" indent="-228600" defTabSz="89535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buClr>
                  <a:srgbClr val="000000"/>
                </a:buClr>
                <a:buFontTx/>
                <a:buNone/>
              </a:pPr>
              <a:r>
                <a:rPr lang="ru-RU" altLang="ru-RU" sz="1800" dirty="0" smtClean="0">
                  <a:solidFill>
                    <a:srgbClr val="002060"/>
                  </a:solidFill>
                  <a:cs typeface="Arial" pitchFamily="34" charset="0"/>
                </a:rPr>
                <a:t>Непрерывное </a:t>
              </a:r>
              <a:r>
                <a:rPr lang="ru-RU" altLang="ru-RU" sz="1800" dirty="0">
                  <a:solidFill>
                    <a:srgbClr val="002060"/>
                  </a:solidFill>
                  <a:cs typeface="Arial" pitchFamily="34" charset="0"/>
                </a:rPr>
                <a:t>улучшение</a:t>
              </a:r>
              <a:endParaRPr lang="en-US" altLang="ru-RU" sz="1800" dirty="0">
                <a:solidFill>
                  <a:srgbClr val="002060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150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rebuchet MS" panose="020B0603020202020204" pitchFamily="34" charset="0"/>
              </a:rPr>
              <a:t>Почему необходимо проводить оценку профрисков? </a:t>
            </a: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374900"/>
            <a:ext cx="10058400" cy="297180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Одной из целей системы менеджмента охраны здоровья и обеспечения безопасности труда является снижение ущерба здоровью и жизни работника </a:t>
            </a:r>
            <a:r>
              <a:rPr lang="ru-RU" sz="3200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основе управления рисками</a:t>
            </a:r>
          </a:p>
          <a:p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1" y="728132"/>
            <a:ext cx="941916" cy="94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51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0300" y="1822833"/>
            <a:ext cx="10147300" cy="3166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40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перечень (реестр) опасностей;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документ (раздел Положения о СУОТ работодателя), описывающий используемый метод (методы) оценки уровня риска.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документ, подтверждающий проведение оценки уровней рисков, с указанием установленных уровней по каждому риску.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40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г) документ, содержащий перечень мер по исключению, снижению или контролю уровней рисков.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30300" y="257776"/>
            <a:ext cx="10058400" cy="1450757"/>
          </a:xfrm>
        </p:spPr>
        <p:txBody>
          <a:bodyPr>
            <a:noAutofit/>
          </a:bodyPr>
          <a:lstStyle/>
          <a:p>
            <a:r>
              <a:rPr lang="ru-RU" altLang="ru-RU" sz="2400" b="1" cap="all" dirty="0">
                <a:solidFill>
                  <a:schemeClr val="accent6"/>
                </a:solidFill>
                <a:latin typeface="Trebuchet MS" panose="020B0603020202020204" pitchFamily="34" charset="0"/>
              </a:rPr>
              <a:t>при проведении расследований несчастных случаев и внеплановых проверок в связи с несчастным </a:t>
            </a:r>
            <a:r>
              <a:rPr lang="ru-RU" altLang="ru-RU" sz="2400" b="1" cap="all" dirty="0" smtClean="0">
                <a:solidFill>
                  <a:schemeClr val="accent6"/>
                </a:solidFill>
                <a:latin typeface="Trebuchet MS" panose="020B0603020202020204" pitchFamily="34" charset="0"/>
              </a:rPr>
              <a:t>случаем ГИТ проверит следующие документы:</a:t>
            </a:r>
            <a:endParaRPr lang="ru-RU" altLang="ru-RU" sz="2400" b="1" cap="all" dirty="0">
              <a:solidFill>
                <a:schemeClr val="accent6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4800" y="510344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Приказ Роструда от 21.03.2019 № 77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«Об утверждении Методических рекомендаций по проверке создания и обеспечения функционирования системы управления охраной труда»</a:t>
            </a:r>
          </a:p>
        </p:txBody>
      </p:sp>
    </p:spTree>
    <p:extLst>
      <p:ext uri="{BB962C8B-B14F-4D97-AF65-F5344CB8AC3E}">
        <p14:creationId xmlns:p14="http://schemas.microsoft.com/office/powerpoint/2010/main" val="47637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ChangeArrowheads="1"/>
          </p:cNvSpPr>
          <p:nvPr/>
        </p:nvSpPr>
        <p:spPr bwMode="auto">
          <a:xfrm>
            <a:off x="1441433" y="2106914"/>
            <a:ext cx="869121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514350" indent="-514350" eaLnBrk="0" hangingPunct="0">
              <a:buChar char="•"/>
              <a:tabLst>
                <a:tab pos="685800" algn="l"/>
                <a:tab pos="914400" algn="l"/>
              </a:tabLst>
              <a:defRPr sz="2600" b="1">
                <a:solidFill>
                  <a:srgbClr val="003366"/>
                </a:solidFill>
                <a:latin typeface="Arial Narrow" pitchFamily="34" charset="0"/>
                <a:ea typeface="Arial Narrow" pitchFamily="34" charset="0"/>
                <a:cs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685800" algn="l"/>
                <a:tab pos="914400" algn="l"/>
              </a:tabLst>
              <a:defRPr sz="28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685800" algn="l"/>
                <a:tab pos="914400" algn="l"/>
              </a:tabLst>
              <a:defRPr sz="24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685800" algn="l"/>
                <a:tab pos="914400" algn="l"/>
              </a:tabLs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685800" algn="l"/>
                <a:tab pos="914400" algn="l"/>
              </a:tabLs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5800" algn="l"/>
                <a:tab pos="914400" algn="l"/>
              </a:tabLs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5800" algn="l"/>
                <a:tab pos="914400" algn="l"/>
              </a:tabLs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5800" algn="l"/>
                <a:tab pos="914400" algn="l"/>
              </a:tabLs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685800" algn="l"/>
                <a:tab pos="914400" algn="l"/>
              </a:tabLst>
              <a:defRPr sz="2000">
                <a:solidFill>
                  <a:schemeClr val="tx1"/>
                </a:solidFill>
                <a:latin typeface="Arial Narrow" pitchFamily="34" charset="0"/>
                <a:cs typeface="Arial" pitchFamily="34" charset="0"/>
              </a:defRPr>
            </a:lvl9pPr>
          </a:lstStyle>
          <a:p>
            <a:pPr algn="just">
              <a:buFont typeface="Arial Narrow" pitchFamily="34" charset="0"/>
              <a:buAutoNum type="arabicPeriod"/>
            </a:pPr>
            <a:r>
              <a:rPr lang="ru-RU" altLang="ru-RU" sz="2000" b="0" dirty="0">
                <a:solidFill>
                  <a:srgbClr val="0070C0"/>
                </a:solidFill>
                <a:cs typeface="Times New Roman" pitchFamily="18" charset="0"/>
              </a:rPr>
              <a:t>Снижение количества травм, инцидентов и профзаболеваний </a:t>
            </a:r>
            <a:r>
              <a:rPr lang="ru-RU" altLang="ru-RU" sz="2000" b="0" dirty="0">
                <a:solidFill>
                  <a:srgbClr val="002060"/>
                </a:solidFill>
                <a:cs typeface="Times New Roman" pitchFamily="18" charset="0"/>
              </a:rPr>
              <a:t>и как следствие страховых выплат (финансовых </a:t>
            </a:r>
            <a:r>
              <a:rPr lang="ru-RU" altLang="ru-RU" sz="2000" b="0" dirty="0" smtClean="0">
                <a:solidFill>
                  <a:srgbClr val="002060"/>
                </a:solidFill>
                <a:cs typeface="Times New Roman" pitchFamily="18" charset="0"/>
              </a:rPr>
              <a:t>потерь);</a:t>
            </a:r>
            <a:endParaRPr lang="ru-RU" altLang="ru-RU" sz="2000" b="0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>
              <a:buFont typeface="Arial Narrow" pitchFamily="34" charset="0"/>
              <a:buAutoNum type="arabicPeriod"/>
            </a:pPr>
            <a:r>
              <a:rPr lang="ru-RU" altLang="ru-RU" sz="2000" b="0" dirty="0">
                <a:solidFill>
                  <a:srgbClr val="0070C0"/>
                </a:solidFill>
                <a:cs typeface="Times New Roman" pitchFamily="18" charset="0"/>
              </a:rPr>
              <a:t>Повышение эффективности планирования </a:t>
            </a:r>
            <a:r>
              <a:rPr lang="ru-RU" altLang="ru-RU" sz="2000" b="0" dirty="0">
                <a:solidFill>
                  <a:srgbClr val="002060"/>
                </a:solidFill>
                <a:cs typeface="Times New Roman" pitchFamily="18" charset="0"/>
              </a:rPr>
              <a:t>мероприятий, направленных на охрану труда;</a:t>
            </a:r>
          </a:p>
          <a:p>
            <a:pPr algn="just">
              <a:buFont typeface="Arial Narrow" pitchFamily="34" charset="0"/>
              <a:buAutoNum type="arabicPeriod"/>
            </a:pPr>
            <a:r>
              <a:rPr lang="ru-RU" altLang="ru-RU" sz="2000" b="0" dirty="0">
                <a:solidFill>
                  <a:srgbClr val="0070C0"/>
                </a:solidFill>
                <a:cs typeface="Times New Roman" pitchFamily="18" charset="0"/>
              </a:rPr>
              <a:t>Повышение осведомленности </a:t>
            </a:r>
            <a:r>
              <a:rPr lang="ru-RU" altLang="ru-RU" sz="2000" b="0" dirty="0">
                <a:solidFill>
                  <a:srgbClr val="002060"/>
                </a:solidFill>
                <a:cs typeface="Times New Roman" pitchFamily="18" charset="0"/>
              </a:rPr>
              <a:t>работников и работодателей о важности вопросов охраны </a:t>
            </a:r>
            <a:r>
              <a:rPr lang="ru-RU" altLang="ru-RU" sz="2000" b="0" dirty="0" smtClean="0">
                <a:solidFill>
                  <a:srgbClr val="002060"/>
                </a:solidFill>
                <a:cs typeface="Times New Roman" pitchFamily="18" charset="0"/>
              </a:rPr>
              <a:t>труда;</a:t>
            </a:r>
            <a:endParaRPr lang="ru-RU" altLang="ru-RU" sz="2000" b="0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>
              <a:buFont typeface="Arial Narrow" pitchFamily="34" charset="0"/>
              <a:buAutoNum type="arabicPeriod"/>
            </a:pPr>
            <a:r>
              <a:rPr lang="ru-RU" altLang="ru-RU" sz="2000" b="0" dirty="0">
                <a:solidFill>
                  <a:srgbClr val="0070C0"/>
                </a:solidFill>
                <a:cs typeface="Times New Roman" pitchFamily="18" charset="0"/>
              </a:rPr>
              <a:t>Вовлечение работников </a:t>
            </a:r>
            <a:r>
              <a:rPr lang="ru-RU" altLang="ru-RU" sz="2000" b="0" dirty="0">
                <a:solidFill>
                  <a:srgbClr val="002060"/>
                </a:solidFill>
                <a:cs typeface="Times New Roman" pitchFamily="18" charset="0"/>
              </a:rPr>
              <a:t>в </a:t>
            </a:r>
            <a:r>
              <a:rPr lang="ru-RU" altLang="ru-RU" sz="2000" b="0" dirty="0" smtClean="0">
                <a:solidFill>
                  <a:srgbClr val="002060"/>
                </a:solidFill>
                <a:cs typeface="Times New Roman" pitchFamily="18" charset="0"/>
              </a:rPr>
              <a:t>мероприятия </a:t>
            </a:r>
            <a:r>
              <a:rPr lang="ru-RU" altLang="ru-RU" sz="2000" b="0" dirty="0">
                <a:solidFill>
                  <a:srgbClr val="002060"/>
                </a:solidFill>
                <a:cs typeface="Times New Roman" pitchFamily="18" charset="0"/>
              </a:rPr>
              <a:t>по ОТ (выявление и устранение рисков и профилактика несчастных случаев);</a:t>
            </a:r>
          </a:p>
          <a:p>
            <a:pPr algn="just">
              <a:buFont typeface="Arial Narrow" pitchFamily="34" charset="0"/>
              <a:buAutoNum type="arabicPeriod"/>
            </a:pPr>
            <a:r>
              <a:rPr lang="ru-RU" altLang="ru-RU" sz="2000" b="0" dirty="0">
                <a:solidFill>
                  <a:srgbClr val="0070C0"/>
                </a:solidFill>
                <a:cs typeface="Times New Roman" pitchFamily="18" charset="0"/>
              </a:rPr>
              <a:t>Улучшение организации рабочего места, повышение безопасности для персонала.</a:t>
            </a:r>
          </a:p>
        </p:txBody>
      </p:sp>
      <p:sp>
        <p:nvSpPr>
          <p:cNvPr id="58372" name="Заголовок 1"/>
          <p:cNvSpPr>
            <a:spLocks noGrp="1"/>
          </p:cNvSpPr>
          <p:nvPr>
            <p:ph type="title"/>
          </p:nvPr>
        </p:nvSpPr>
        <p:spPr>
          <a:xfrm>
            <a:off x="1380067" y="586804"/>
            <a:ext cx="9084733" cy="962025"/>
          </a:xfrm>
        </p:spPr>
        <p:txBody>
          <a:bodyPr>
            <a:noAutofit/>
          </a:bodyPr>
          <a:lstStyle/>
          <a:p>
            <a:r>
              <a:rPr lang="ru-RU" altLang="ru-RU" sz="3200" cap="all" dirty="0">
                <a:solidFill>
                  <a:schemeClr val="accent6"/>
                </a:solidFill>
                <a:latin typeface="Trebuchet MS" panose="020B0603020202020204" pitchFamily="34" charset="0"/>
              </a:rPr>
              <a:t>Преимущества и эффективность внедрения системы управления рисками</a:t>
            </a:r>
          </a:p>
        </p:txBody>
      </p:sp>
    </p:spTree>
    <p:extLst>
      <p:ext uri="{BB962C8B-B14F-4D97-AF65-F5344CB8AC3E}">
        <p14:creationId xmlns:p14="http://schemas.microsoft.com/office/powerpoint/2010/main" val="32102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\\fs01\Userprofiles\oe050\Desktop\123.png">
            <a:extLst>
              <a:ext uri="{FF2B5EF4-FFF2-40B4-BE49-F238E27FC236}">
                <a16:creationId xmlns:a16="http://schemas.microsoft.com/office/drawing/2014/main" xmlns="" id="{C0AFA993-9534-4740-8C74-3EDA9BFDA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964" y="1757848"/>
            <a:ext cx="3571652" cy="396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FBC5E95-D76C-4516-8963-3549A963E194}"/>
              </a:ext>
            </a:extLst>
          </p:cNvPr>
          <p:cNvSpPr txBox="1"/>
          <p:nvPr/>
        </p:nvSpPr>
        <p:spPr>
          <a:xfrm>
            <a:off x="2149191" y="1557858"/>
            <a:ext cx="2876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9999"/>
                </a:solidFill>
              </a:rPr>
              <a:t>Зона явной опасности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D33A9D6-ABB5-463B-95FB-8F734621B7D9}"/>
              </a:ext>
            </a:extLst>
          </p:cNvPr>
          <p:cNvSpPr txBox="1"/>
          <p:nvPr/>
        </p:nvSpPr>
        <p:spPr>
          <a:xfrm>
            <a:off x="2149192" y="5441156"/>
            <a:ext cx="3009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</a:rPr>
              <a:t>Зона неявной опасности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C89C1AD-3E2C-4FC3-9B5A-D576C4902310}"/>
              </a:ext>
            </a:extLst>
          </p:cNvPr>
          <p:cNvSpPr txBox="1"/>
          <p:nvPr/>
        </p:nvSpPr>
        <p:spPr>
          <a:xfrm>
            <a:off x="5074186" y="1465135"/>
            <a:ext cx="3916017" cy="830997"/>
          </a:xfrm>
          <a:prstGeom prst="wedgeRectCallout">
            <a:avLst>
              <a:gd name="adj1" fmla="val -73695"/>
              <a:gd name="adj2" fmla="val 47575"/>
            </a:avLst>
          </a:prstGeom>
          <a:noFill/>
          <a:ln w="19050"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Регулируется установлением государственных нормативных требований охраны труда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629C990-E757-443F-89E2-719A7D778B46}"/>
              </a:ext>
            </a:extLst>
          </p:cNvPr>
          <p:cNvSpPr txBox="1"/>
          <p:nvPr/>
        </p:nvSpPr>
        <p:spPr>
          <a:xfrm flipH="1">
            <a:off x="5175883" y="3931036"/>
            <a:ext cx="1624521" cy="1323439"/>
          </a:xfrm>
          <a:prstGeom prst="wedgeRectCallout">
            <a:avLst>
              <a:gd name="adj1" fmla="val 87843"/>
              <a:gd name="adj2" fmla="val -25560"/>
            </a:avLst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Регулируется локальными документами внутри организации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E338B75-9A94-4E3A-81D4-C1E621B16AA6}"/>
              </a:ext>
            </a:extLst>
          </p:cNvPr>
          <p:cNvSpPr txBox="1"/>
          <p:nvPr/>
        </p:nvSpPr>
        <p:spPr>
          <a:xfrm>
            <a:off x="7153014" y="4177256"/>
            <a:ext cx="1837189" cy="830997"/>
          </a:xfrm>
          <a:prstGeom prst="wedgeRectCallout">
            <a:avLst>
              <a:gd name="adj1" fmla="val -47459"/>
              <a:gd name="adj2" fmla="val 33756"/>
            </a:avLst>
          </a:prstGeom>
          <a:noFill/>
          <a:ln w="19050">
            <a:solidFill>
              <a:srgbClr val="0099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Необходимость управления рисками</a:t>
            </a:r>
          </a:p>
        </p:txBody>
      </p:sp>
      <p:cxnSp>
        <p:nvCxnSpPr>
          <p:cNvPr id="12" name="Соединительная линия уступом 25">
            <a:extLst>
              <a:ext uri="{FF2B5EF4-FFF2-40B4-BE49-F238E27FC236}">
                <a16:creationId xmlns:a16="http://schemas.microsoft.com/office/drawing/2014/main" xmlns="" id="{C1D40298-D7A8-4ED2-8E95-96FDEBC7E66F}"/>
              </a:ext>
            </a:extLst>
          </p:cNvPr>
          <p:cNvCxnSpPr>
            <a:stCxn id="11" idx="1"/>
            <a:endCxn id="9" idx="1"/>
          </p:cNvCxnSpPr>
          <p:nvPr/>
        </p:nvCxnSpPr>
        <p:spPr>
          <a:xfrm rot="10800000" flipV="1">
            <a:off x="6800403" y="4592754"/>
            <a:ext cx="352610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58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988586" y="3823609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b="1" cap="none" dirty="0">
              <a:latin typeface="Trebuchet MS" panose="020B0603020202020204" pitchFamily="34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137877" y="236156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cap="none" dirty="0" smtClean="0">
                <a:solidFill>
                  <a:srgbClr val="009E47"/>
                </a:solidFill>
                <a:latin typeface="Trebuchet MS" panose="020B0603020202020204" pitchFamily="34" charset="0"/>
              </a:rPr>
              <a:t>СПАСИБО ЗА ВНИМАНИЕ!</a:t>
            </a:r>
            <a:endParaRPr lang="ru-RU" sz="2800" b="1" cap="none" dirty="0">
              <a:solidFill>
                <a:srgbClr val="009E4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1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475235"/>
            <a:ext cx="10058400" cy="58737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ГОСТ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Р 12.0.010-2009 Система стандартов безопасности труда. Системы управления охраной труда. Определение опасностей и оценка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рисков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14400" y="264675"/>
            <a:ext cx="10363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ГОСТ 12.0.230-2007. Межгосударственный стандарт. Система стандартов безопасности труда. Системы управления охраной труда. Общие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требования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4400" y="4274900"/>
            <a:ext cx="995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Приказ Минтруда России от 19.08.2016 № 438н</a:t>
            </a:r>
          </a:p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Об утверждении Типового положения о системе управления охраной труда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14400" y="3487455"/>
            <a:ext cx="105192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Ст.ст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. 209, 212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Трудового Кодекса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Российской Федерации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2796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456" y="734146"/>
            <a:ext cx="11436440" cy="58697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По проекту новой редакции раздела 10 ТК РФ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ст.214 Трудового Кодекса РФ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</a:b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 работодатель обязан обеспечить: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976700475"/>
              </p:ext>
            </p:extLst>
          </p:nvPr>
        </p:nvGraphicFramePr>
        <p:xfrm>
          <a:off x="1208314" y="1420776"/>
          <a:ext cx="9939201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249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9700" y="566310"/>
            <a:ext cx="117983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  <a:tabLst>
                <a:tab pos="2684780" algn="l"/>
              </a:tabLst>
            </a:pPr>
            <a:r>
              <a:rPr lang="ru-RU" sz="16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обеспечении управления охраной труда работодателем должны проводиться системные мероприятия по управлению профессиональными рисками на рабочих местах, связанные с выявлением опасностей, оценкой и снижением уровней профессиональных рисков. </a:t>
            </a:r>
            <a:endParaRPr lang="ru-RU" sz="12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  <a:tabLst>
                <a:tab pos="2684780" algn="l"/>
              </a:tabLst>
            </a:pPr>
            <a:r>
              <a:rPr lang="ru-RU" sz="1600" spc="-2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Профессиональные риски в зависимости от источника их возникновения подразделяются на риски </a:t>
            </a:r>
            <a:r>
              <a:rPr lang="ru-RU" sz="1600" spc="-2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травмирования</a:t>
            </a:r>
            <a:r>
              <a:rPr lang="ru-RU" sz="1600" spc="-2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работника и риски получения им профессионального заболевания.</a:t>
            </a:r>
            <a:endParaRPr lang="ru-RU" sz="12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2684780" algn="l"/>
              </a:tabLst>
            </a:pPr>
            <a:r>
              <a:rPr lang="ru-RU" sz="16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по выбору метода оценки уровня профессионального риска и его снижению утверждаются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труда, с учетом мнения Российской трехсторонней комиссии по регулированию социально-трудовых отношений.</a:t>
            </a:r>
            <a:endParaRPr lang="ru-RU" sz="12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2684780" algn="l"/>
              </a:tabLst>
            </a:pPr>
            <a:r>
              <a:rPr lang="ru-RU" sz="1600" spc="-2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Выявление опасностей осуществляется путем нахождения, распознавания и описания опасностей, включая их источники, условия возникновения и потенциальные последствия.</a:t>
            </a:r>
            <a:endParaRPr lang="ru-RU" sz="12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2684780" algn="l"/>
              </a:tabLst>
            </a:pPr>
            <a:r>
              <a:rPr lang="ru-RU" sz="1600" spc="-2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Опасности подлежат нахождению, распознаванию и описанию в ходе специальной оценки условий труда, в процессе производственного контроля за соблюдением санитарно-эпидемиологических требований и выполнением санитарно-противоэпидемических (профилактических) мероприятий, осуществляемых в соответствии с законодательством о специальной оценке условий труда и законодательством в области обеспечения санитарно-эпидемиологического благополучия населения соответственно, в ходе проводимого работодателем контроля за состоянием условий и охраны труда и соблюдением требований охраны труда в структурных подразделениях и на рабочих местах, при проведении расследования несчастных случаев на производстве, профессиональных заболеваний, а также при рассмотрении причин и обстоятельств событий, приведших к возникновению микроповреждений (микротравм).</a:t>
            </a:r>
            <a:endParaRPr lang="ru-RU" sz="12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2684780" algn="l"/>
              </a:tabLst>
            </a:pPr>
            <a:r>
              <a:rPr lang="ru-RU" sz="1600" spc="-2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по классификации, нахождению, распознаванию и описанию опасностей утверждаются федеральным органом исполнительной власти, осуществляющим функции по выработке государственной политики и нормативно-правовому регулированию в сфере труда, с учетом мнения Российской трехсторонней комиссии по регулированию социально-трудовых отношений.</a:t>
            </a:r>
            <a:endParaRPr lang="ru-RU" sz="1200" dirty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9881" y="196978"/>
            <a:ext cx="4711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rebuchet MS" panose="020B0603020202020204" pitchFamily="34" charset="0"/>
              </a:rPr>
              <a:t>Статья 217.1. Профессиональные риски</a:t>
            </a:r>
          </a:p>
        </p:txBody>
      </p:sp>
    </p:spTree>
    <p:extLst>
      <p:ext uri="{BB962C8B-B14F-4D97-AF65-F5344CB8AC3E}">
        <p14:creationId xmlns:p14="http://schemas.microsoft.com/office/powerpoint/2010/main" val="394696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rebuchet MS" panose="020B0603020202020204" pitchFamily="34" charset="0"/>
              </a:rPr>
              <a:t>С какого времени оценка профрисков станет обязательной?</a:t>
            </a:r>
            <a:endParaRPr lang="ru-RU" b="1" dirty="0">
              <a:latin typeface="Trebuchet MS" panose="020B0603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557867"/>
            <a:ext cx="10058400" cy="4023360"/>
          </a:xfrm>
        </p:spPr>
        <p:txBody>
          <a:bodyPr>
            <a:normAutofit fontScale="92500"/>
          </a:bodyPr>
          <a:lstStyle/>
          <a:p>
            <a:pPr algn="ctr"/>
            <a:endParaRPr lang="ru-RU" sz="5400" dirty="0" smtClean="0">
              <a:solidFill>
                <a:srgbClr val="92D05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С 1 </a:t>
            </a:r>
            <a:r>
              <a:rPr lang="ru-RU" sz="5400" dirty="0">
                <a:solidFill>
                  <a:schemeClr val="accent6">
                    <a:lumMod val="75000"/>
                  </a:schemeClr>
                </a:solidFill>
              </a:rPr>
              <a:t>января </a:t>
            </a: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2020 </a:t>
            </a:r>
            <a:r>
              <a:rPr lang="ru-RU" sz="5400" dirty="0">
                <a:solidFill>
                  <a:schemeClr val="accent6">
                    <a:lumMod val="75000"/>
                  </a:schemeClr>
                </a:solidFill>
              </a:rPr>
              <a:t>года</a:t>
            </a:r>
          </a:p>
          <a:p>
            <a:pPr algn="ctr"/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планируется вступление в силу новой редакции 10 главы </a:t>
            </a:r>
            <a:r>
              <a:rPr lang="ru-RU" sz="5400" dirty="0">
                <a:solidFill>
                  <a:schemeClr val="accent6">
                    <a:lumMod val="75000"/>
                  </a:schemeClr>
                </a:solidFill>
              </a:rPr>
              <a:t>Трудового Кодекса РФ  </a:t>
            </a: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</a:rPr>
              <a:t>«Охрана труда»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18" y="792398"/>
            <a:ext cx="944962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5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6480" y="156634"/>
            <a:ext cx="10058400" cy="1634066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Приказ Роструда от 21.03.2019 № 77</a:t>
            </a:r>
            <a:br>
              <a:rPr lang="ru-RU" sz="2800" dirty="0">
                <a:solidFill>
                  <a:srgbClr val="0070C0"/>
                </a:solidFill>
                <a:latin typeface="Trebuchet MS" panose="020B0603020202020204" pitchFamily="34" charset="0"/>
              </a:rPr>
            </a:br>
            <a:r>
              <a:rPr lang="ru-RU" sz="28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«Об </a:t>
            </a:r>
            <a:r>
              <a:rPr lang="ru-RU" sz="2800" dirty="0">
                <a:solidFill>
                  <a:srgbClr val="0070C0"/>
                </a:solidFill>
                <a:latin typeface="Trebuchet MS" panose="020B0603020202020204" pitchFamily="34" charset="0"/>
              </a:rPr>
              <a:t>утверждении Методических рекомендаций по проверке создания и обеспечения функционирования системы управления охраной </a:t>
            </a:r>
            <a:r>
              <a:rPr lang="ru-RU" sz="2800" dirty="0" smtClean="0">
                <a:solidFill>
                  <a:srgbClr val="0070C0"/>
                </a:solidFill>
                <a:latin typeface="Trebuchet MS" panose="020B0603020202020204" pitchFamily="34" charset="0"/>
              </a:rPr>
              <a:t>труда»</a:t>
            </a:r>
            <a:endParaRPr lang="ru-RU" sz="28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6480" y="2054642"/>
            <a:ext cx="10033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333333"/>
                </a:solidFill>
                <a:latin typeface="Trebuchet MS" panose="020B0603020202020204" pitchFamily="34" charset="0"/>
              </a:rPr>
              <a:t>Руководителям </a:t>
            </a:r>
            <a:r>
              <a:rPr lang="ru-RU" sz="2800" dirty="0">
                <a:solidFill>
                  <a:srgbClr val="333333"/>
                </a:solidFill>
                <a:latin typeface="Trebuchet MS" panose="020B0603020202020204" pitchFamily="34" charset="0"/>
              </a:rPr>
              <a:t>государственных инспекций труда в субъектах Российской Федерации обеспечить:</a:t>
            </a:r>
          </a:p>
          <a:p>
            <a:endParaRPr lang="ru-RU" sz="2800" dirty="0" smtClean="0">
              <a:solidFill>
                <a:srgbClr val="333333"/>
              </a:solidFill>
              <a:latin typeface="Trebuchet MS" panose="020B0603020202020204" pitchFamily="34" charset="0"/>
            </a:endParaRPr>
          </a:p>
          <a:p>
            <a:r>
              <a:rPr lang="ru-RU" sz="2800" dirty="0" smtClean="0">
                <a:solidFill>
                  <a:srgbClr val="333333"/>
                </a:solidFill>
                <a:latin typeface="Trebuchet MS" panose="020B0603020202020204" pitchFamily="34" charset="0"/>
              </a:rPr>
              <a:t>- </a:t>
            </a:r>
            <a:r>
              <a:rPr lang="ru-RU" sz="3200" dirty="0">
                <a:solidFill>
                  <a:srgbClr val="333333"/>
                </a:solidFill>
                <a:latin typeface="Trebuchet MS" panose="020B0603020202020204" pitchFamily="34" charset="0"/>
              </a:rPr>
              <a:t>обязательное рассмотрение вопросов системы управления охраной труда у работодателя при проведении расследований несчастных случаев и внеплановых проверок в связи с несчастным </a:t>
            </a:r>
            <a:r>
              <a:rPr lang="ru-RU" sz="3200" dirty="0" smtClean="0">
                <a:solidFill>
                  <a:srgbClr val="333333"/>
                </a:solidFill>
                <a:latin typeface="Trebuchet MS" panose="020B0603020202020204" pitchFamily="34" charset="0"/>
              </a:rPr>
              <a:t>случаем</a:t>
            </a:r>
            <a:endParaRPr lang="ru-RU" sz="3200" dirty="0">
              <a:solidFill>
                <a:srgbClr val="333333"/>
              </a:solidFill>
              <a:latin typeface="Trebuchet MS" panose="020B0603020202020204" pitchFamily="34" charset="0"/>
            </a:endParaRPr>
          </a:p>
          <a:p>
            <a:r>
              <a:rPr lang="ru-RU" sz="2800" dirty="0">
                <a:latin typeface="Trebuchet MS" panose="020B0603020202020204" pitchFamily="34" charset="0"/>
              </a:rPr>
              <a:t/>
            </a:r>
            <a:br>
              <a:rPr lang="ru-RU" sz="2800" dirty="0">
                <a:latin typeface="Trebuchet MS" panose="020B0603020202020204" pitchFamily="34" charset="0"/>
              </a:rPr>
            </a:br>
            <a:r>
              <a:rPr lang="ru-RU" sz="2800" dirty="0">
                <a:solidFill>
                  <a:srgbClr val="333333"/>
                </a:solidFill>
                <a:latin typeface="Trebuchet MS" panose="020B0603020202020204" pitchFamily="34" charset="0"/>
              </a:rPr>
              <a:t/>
            </a:r>
            <a:br>
              <a:rPr lang="ru-RU" sz="2800" dirty="0">
                <a:solidFill>
                  <a:srgbClr val="333333"/>
                </a:solidFill>
                <a:latin typeface="Trebuchet MS" panose="020B0603020202020204" pitchFamily="34" charset="0"/>
              </a:rPr>
            </a:br>
            <a:endParaRPr lang="ru-RU" sz="2800" b="0" i="0" dirty="0">
              <a:solidFill>
                <a:srgbClr val="333333"/>
              </a:solidFill>
              <a:effectLst/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37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rebuchet MS" panose="020B0603020202020204" pitchFamily="34" charset="0"/>
              </a:rPr>
              <a:t>Кто может проводить оценку профрисков?</a:t>
            </a:r>
            <a:endParaRPr lang="ru-RU" b="1" dirty="0">
              <a:latin typeface="Trebuchet MS" panose="020B0603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1832" y="2209801"/>
            <a:ext cx="10058400" cy="4023360"/>
          </a:xfrm>
        </p:spPr>
        <p:txBody>
          <a:bodyPr>
            <a:normAutofit/>
          </a:bodyPr>
          <a:lstStyle/>
          <a:p>
            <a:pPr marL="177800" lvl="8" indent="0" algn="ctr">
              <a:buNone/>
            </a:pPr>
            <a:r>
              <a:rPr lang="ru-RU" sz="4800" dirty="0" smtClean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Оценку профрисков работодатель может проводить самостоятельно </a:t>
            </a:r>
          </a:p>
          <a:p>
            <a:pPr marL="177800" lvl="8" indent="0" algn="ctr">
              <a:buNone/>
            </a:pPr>
            <a:endParaRPr lang="ru-RU" sz="4800" dirty="0">
              <a:solidFill>
                <a:schemeClr val="accent6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7066" y="4668765"/>
            <a:ext cx="92879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B0F0"/>
                </a:solidFill>
                <a:latin typeface="Trebuchet MS" panose="020B0603020202020204" pitchFamily="34" charset="0"/>
              </a:rPr>
              <a:t>В качестве вспомогательной силы работодатель может привлекать </a:t>
            </a:r>
            <a:r>
              <a:rPr lang="ru-RU" sz="2000" b="1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сторонних </a:t>
            </a:r>
            <a:r>
              <a:rPr lang="ru-RU" sz="2000" b="1" dirty="0">
                <a:solidFill>
                  <a:srgbClr val="00B0F0"/>
                </a:solidFill>
                <a:latin typeface="Trebuchet MS" panose="020B0603020202020204" pitchFamily="34" charset="0"/>
              </a:rPr>
              <a:t>специалистов, чтобы оценить риски, о которых у </a:t>
            </a:r>
            <a:r>
              <a:rPr lang="ru-RU" sz="2000" b="1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работодателя нет </a:t>
            </a:r>
            <a:r>
              <a:rPr lang="ru-RU" sz="2000" b="1" dirty="0">
                <a:solidFill>
                  <a:srgbClr val="00B0F0"/>
                </a:solidFill>
                <a:latin typeface="Trebuchet MS" panose="020B0603020202020204" pitchFamily="34" charset="0"/>
              </a:rPr>
              <a:t>достаточной </a:t>
            </a:r>
            <a:r>
              <a:rPr lang="ru-RU" sz="2000" b="1" dirty="0" smtClean="0">
                <a:solidFill>
                  <a:srgbClr val="00B0F0"/>
                </a:solidFill>
                <a:latin typeface="Trebuchet MS" panose="020B0603020202020204" pitchFamily="34" charset="0"/>
              </a:rPr>
              <a:t>информации</a:t>
            </a:r>
            <a:endParaRPr lang="ru-RU" sz="2000" b="1" dirty="0">
              <a:solidFill>
                <a:srgbClr val="00B0F0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84" y="719666"/>
            <a:ext cx="938148" cy="93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80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CGUz3MMEeWSqKTc6_B4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sSI4QAwv06sIBM3Brebx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48E88OYEkaKwrgdtJfWR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OAcwuhA0uSWUs0wdEiJ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Fwx4VyW406r23DA0P.9Q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HCGUz3MMEeWSqKTc6_B4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sSI4QAwv06sIBM3Brebx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sSI4QAwv06sIBM3Brebx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8vUjN0IkOC2YawYnN_D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Fwx4VyW406r23DA0P.9Q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LKaSdgl0.iFdjrnrM1o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Fwx4VyW406r23DA0P.9Q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sSI4QAwv06sIBM3Brebx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ZpUpTZwxkaLDTFcll1Af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29fYChG0GuA8G2NXGzx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1wU9mcDEinWk8ANf90T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SeAO6NPxkuSnvkE2J_UO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rnAhq_AEUukCqAao4odx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Ruzwav_gUyRUWR1IDlw9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8vUjN0IkOC2YawYnN_DA"/>
</p:tagLst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Ретро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425870A0E94504685927725D61DDB25" ma:contentTypeVersion="28" ma:contentTypeDescription="Создание документа." ma:contentTypeScope="" ma:versionID="3b3655a4867ccb8bdbe65107b7ba2244">
  <xsd:schema xmlns:xsd="http://www.w3.org/2001/XMLSchema" xmlns:xs="http://www.w3.org/2001/XMLSchema" xmlns:p="http://schemas.microsoft.com/office/2006/metadata/properties" xmlns:ns2="04b5b9c9-f473-4bf7-8d84-99abd4f3f87d" targetNamespace="http://schemas.microsoft.com/office/2006/metadata/properties" ma:root="true" ma:fieldsID="e9e1517556de8926a7a7f4b815ee0f6d" ns2:_="">
    <xsd:import namespace="04b5b9c9-f473-4bf7-8d84-99abd4f3f87d"/>
    <xsd:element name="properties">
      <xsd:complexType>
        <xsd:sequence>
          <xsd:element name="documentManagement">
            <xsd:complexType>
              <xsd:all>
                <xsd:element ref="ns2:DocumentName"/>
                <xsd:element ref="ns2:_x0422__x0435__x0433__x0438_" minOccurs="0"/>
                <xsd:element ref="ns2:_x0410__x043d__x043e__x043d__x0441_" minOccurs="0"/>
                <xsd:element ref="ns2:_x0414__x0430__x0442__x0430_"/>
                <xsd:element ref="ns2:_x041d__x043e__x043c__x0435__x0440__x0020__x041f__x043e__x0440__x044f__x0434__x043a__x043e__x0432__x044b__x0439_"/>
                <xsd:element ref="ns2:MainInRelatedDocumentGroup" minOccurs="0"/>
                <xsd:element ref="ns2:RelatedDocumentGrou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b5b9c9-f473-4bf7-8d84-99abd4f3f87d" elementFormDefault="qualified">
    <xsd:import namespace="http://schemas.microsoft.com/office/2006/documentManagement/types"/>
    <xsd:import namespace="http://schemas.microsoft.com/office/infopath/2007/PartnerControls"/>
    <xsd:element name="DocumentName" ma:index="1" ma:displayName="Название документа" ma:internalName="DocumentName">
      <xsd:simpleType>
        <xsd:restriction base="dms:Note"/>
      </xsd:simpleType>
    </xsd:element>
    <xsd:element name="_x0422__x0435__x0433__x0438_" ma:index="2" nillable="true" ma:displayName="Теги" ma:description="Назначенные теги документа" ma:internalName="_x0422__x0435__x0433__x0438_">
      <xsd:simpleType>
        <xsd:restriction base="dms:Unknown"/>
      </xsd:simpleType>
    </xsd:element>
    <xsd:element name="_x0410__x043d__x043e__x043d__x0441_" ma:index="3" nillable="true" ma:displayName="Анонс" ma:description="Анонс документа" ma:internalName="_x0410__x043d__x043e__x043d__x0441_">
      <xsd:simpleType>
        <xsd:restriction base="dms:Note"/>
      </xsd:simpleType>
    </xsd:element>
    <xsd:element name="_x0414__x0430__x0442__x0430_" ma:index="4" ma:displayName="Дата" ma:default="[today]" ma:description="Дата" ma:format="DateOnly" ma:internalName="_x0414__x0430__x0442__x0430_">
      <xsd:simpleType>
        <xsd:restriction base="dms:DateTime"/>
      </xsd:simpleType>
    </xsd:element>
    <xsd:element name="_x041d__x043e__x043c__x0435__x0440__x0020__x041f__x043e__x0440__x044f__x0434__x043a__x043e__x0432__x044b__x0439_" ma:index="5" ma:displayName="Номер Порядковый" ma:decimals="0" ma:default="1" ma:description="" ma:internalName="_x041d__x043e__x043c__x0435__x0440__x0020__x041f__x043e__x0440__x044f__x0434__x043a__x043e__x0432__x044b__x0439_" ma:readOnly="false">
      <xsd:simpleType>
        <xsd:restriction base="dms:Number"/>
      </xsd:simpleType>
    </xsd:element>
    <xsd:element name="MainInRelatedDocumentGroup" ma:index="6" nillable="true" ma:displayName="Основной в группе" ma:default="0" ma:description="Основной документ в группе связанных по смыслу документов." ma:internalName="MainInRelatedDocumentGroup">
      <xsd:simpleType>
        <xsd:restriction base="dms:Boolean"/>
      </xsd:simpleType>
    </xsd:element>
    <xsd:element name="RelatedDocumentGroup" ma:index="7" nillable="true" ma:displayName="Группа связанных документов" ma:description="Группа для связи документов портала между собой по смыслу." ma:list="{78148b2e-314a-40c3-a331-1a7988f0bbe3}" ma:internalName="RelatedDocumentGroup" ma:showField="Title" ma:web="ea6c551f-816e-4083-ba07-83816cb2596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Тип контента"/>
        <xsd:element ref="dc:title" minOccurs="0" maxOccurs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422__x0435__x0433__x0438_ xmlns="04b5b9c9-f473-4bf7-8d84-99abd4f3f87d"> 181 </_x0422__x0435__x0433__x0438_>
    <DocumentName xmlns="04b5b9c9-f473-4bf7-8d84-99abd4f3f87d">О проведении оценки профессиональных рисков</DocumentName>
    <MainInRelatedDocumentGroup xmlns="04b5b9c9-f473-4bf7-8d84-99abd4f3f87d">false</MainInRelatedDocumentGroup>
    <_x0410__x043d__x043e__x043d__x0441_ xmlns="04b5b9c9-f473-4bf7-8d84-99abd4f3f87d" xsi:nil="true"/>
    <_x041d__x043e__x043c__x0435__x0440__x0020__x041f__x043e__x0440__x044f__x0434__x043a__x043e__x0432__x044b__x0439_ xmlns="04b5b9c9-f473-4bf7-8d84-99abd4f3f87d">1</_x041d__x043e__x043c__x0435__x0440__x0020__x041f__x043e__x0440__x044f__x0434__x043a__x043e__x0432__x044b__x0439_>
    <RelatedDocumentGroup xmlns="04b5b9c9-f473-4bf7-8d84-99abd4f3f87d" xsi:nil="true"/>
    <_x0414__x0430__x0442__x0430_ xmlns="04b5b9c9-f473-4bf7-8d84-99abd4f3f87d">2019-04-25T16:00:00+00:00</_x0414__x0430__x0442__x0430_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D101FE-9569-4F26-A525-27822F88AA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b5b9c9-f473-4bf7-8d84-99abd4f3f8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72F459-B083-4E2B-AE83-DC453BA5D059}">
  <ds:schemaRefs>
    <ds:schemaRef ds:uri="http://schemas.microsoft.com/office/2006/metadata/properties"/>
    <ds:schemaRef ds:uri="http://schemas.microsoft.com/office/infopath/2007/PartnerControls"/>
    <ds:schemaRef ds:uri="04b5b9c9-f473-4bf7-8d84-99abd4f3f87d"/>
  </ds:schemaRefs>
</ds:datastoreItem>
</file>

<file path=customXml/itemProps3.xml><?xml version="1.0" encoding="utf-8"?>
<ds:datastoreItem xmlns:ds="http://schemas.openxmlformats.org/officeDocument/2006/customXml" ds:itemID="{C24CA905-5977-464F-BCF4-EB8FB372D1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7132</TotalTime>
  <Words>2072</Words>
  <Application>Microsoft Office PowerPoint</Application>
  <PresentationFormat>Произвольный</PresentationFormat>
  <Paragraphs>280</Paragraphs>
  <Slides>33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HDOfficeLightV0</vt:lpstr>
      <vt:lpstr>1_HDOfficeLightV0</vt:lpstr>
      <vt:lpstr>Ретро</vt:lpstr>
      <vt:lpstr>think-cell Slide</vt:lpstr>
      <vt:lpstr>О проведении оценки профессиональных рисков</vt:lpstr>
      <vt:lpstr>Семь золотых правил концепции «Vision Zero»</vt:lpstr>
      <vt:lpstr>Почему необходимо проводить оценку профрисков? </vt:lpstr>
      <vt:lpstr>ГОСТ Р 12.0.010-2009 Система стандартов безопасности труда. Системы управления охраной труда. Определение опасностей и оценка рисков</vt:lpstr>
      <vt:lpstr>По проекту новой редакции раздела 10 ТК РФ  ст.214 Трудового Кодекса РФ  работодатель обязан обеспечить:</vt:lpstr>
      <vt:lpstr>Презентация PowerPoint</vt:lpstr>
      <vt:lpstr>С какого времени оценка профрисков станет обязательной?</vt:lpstr>
      <vt:lpstr>Презентация PowerPoint</vt:lpstr>
      <vt:lpstr>Кто может проводить оценку профрисков?</vt:lpstr>
      <vt:lpstr>Какая ответственность грозит за не проведение оценки профрисков?</vt:lpstr>
      <vt:lpstr>Как проводить оценку профрисков?</vt:lpstr>
      <vt:lpstr>Основные этапы проведения оценки профессиональных рисков</vt:lpstr>
      <vt:lpstr>Шаг 1. Организационный этап</vt:lpstr>
      <vt:lpstr>В комиссию по оценке рисков рекомендуется включать: </vt:lpstr>
      <vt:lpstr>Важно!</vt:lpstr>
      <vt:lpstr>Презентация PowerPoint</vt:lpstr>
      <vt:lpstr>Роструд предлагает использовать</vt:lpstr>
      <vt:lpstr>С 1 июня 2019 года вступают в силу:</vt:lpstr>
      <vt:lpstr>Все методы основаны на последовательном определении потенциальных опасностей, вероятности их появления и оценке возможных последствий</vt:lpstr>
      <vt:lpstr>Шаг 3. Идентификация опасностей</vt:lpstr>
      <vt:lpstr>В качестве основных методов идентификации опасностей используется: </vt:lpstr>
      <vt:lpstr>Презентация PowerPoint</vt:lpstr>
      <vt:lpstr>Презентация PowerPoint</vt:lpstr>
      <vt:lpstr>Все опасности в процессе идентификации делят на следующие основные группы: </vt:lpstr>
      <vt:lpstr>Шаг 4. Оценка профриска</vt:lpstr>
      <vt:lpstr>Матрица оценки рисков</vt:lpstr>
      <vt:lpstr>Метод файна-кинни</vt:lpstr>
      <vt:lpstr> Мониторинг состояния рисков</vt:lpstr>
      <vt:lpstr>Этапы процесса управления рисками </vt:lpstr>
      <vt:lpstr>при проведении расследований несчастных случаев и внеплановых проверок в связи с несчастным случаем ГИТ проверит следующие документы:</vt:lpstr>
      <vt:lpstr>Преимущества и эффективность внедрения системы управления рисками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Россов Константин Викторович</cp:lastModifiedBy>
  <cp:revision>118</cp:revision>
  <dcterms:created xsi:type="dcterms:W3CDTF">2019-04-11T06:53:37Z</dcterms:created>
  <dcterms:modified xsi:type="dcterms:W3CDTF">2019-12-13T01:16:40Z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0x0101005425870A0E94504685927725D61DDB25</vt:lpwstr>
  </property>
</Properties>
</file>