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268" r:id="rId3"/>
    <p:sldId id="279" r:id="rId4"/>
    <p:sldId id="282" r:id="rId5"/>
    <p:sldId id="256" r:id="rId6"/>
    <p:sldId id="267" r:id="rId7"/>
    <p:sldId id="274" r:id="rId8"/>
    <p:sldId id="273" r:id="rId9"/>
    <p:sldId id="272" r:id="rId10"/>
    <p:sldId id="260" r:id="rId11"/>
    <p:sldId id="275" r:id="rId12"/>
    <p:sldId id="277" r:id="rId13"/>
    <p:sldId id="278" r:id="rId14"/>
    <p:sldId id="270" r:id="rId15"/>
    <p:sldId id="271" r:id="rId16"/>
    <p:sldId id="283" r:id="rId17"/>
    <p:sldId id="266" r:id="rId18"/>
    <p:sldId id="263" r:id="rId19"/>
    <p:sldId id="264" r:id="rId20"/>
    <p:sldId id="26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1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96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58-%D1%8F_%D1%81%D1%82%D0%B0%D1%82%D1%8C%D1%8F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ribaikal.ru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ribaikal.ru/sverdlov-cemetery-irkutsk.html" TargetMode="External"/><Relationship Id="rId7" Type="http://schemas.openxmlformats.org/officeDocument/2006/relationships/hyperlink" Target="http://pribaikal.ru/unknown-cemetery.html" TargetMode="External"/><Relationship Id="rId2" Type="http://schemas.openxmlformats.org/officeDocument/2006/relationships/hyperlink" Target="http://pribaikal.ru/amur-cemetery-irkutsk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ribaikal.ru/irkobl-cemetery.html" TargetMode="External"/><Relationship Id="rId5" Type="http://schemas.openxmlformats.org/officeDocument/2006/relationships/hyperlink" Target="http://pribaikal.ru/irkutsk-cemetery.html" TargetMode="External"/><Relationship Id="rId4" Type="http://schemas.openxmlformats.org/officeDocument/2006/relationships/hyperlink" Target="http://pribaikal.ru/marata-cemetery-irkutsk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lubochko\Downloads\35cb3964bb0440f24de1fd66232e507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69" y="1268760"/>
            <a:ext cx="7443419" cy="35082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39944" y="4653136"/>
            <a:ext cx="820852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600" b="1" i="1" dirty="0">
                <a:solidFill>
                  <a:schemeClr val="accent3">
                    <a:lumMod val="50000"/>
                  </a:schemeClr>
                </a:solidFill>
                <a:latin typeface="Monotype Corsiva"/>
                <a:ea typeface="Calibri"/>
                <a:cs typeface="Times New Roman"/>
              </a:rPr>
              <a:t>Не могут люди вечно быть живыми,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600" b="1" i="1" dirty="0">
                <a:solidFill>
                  <a:schemeClr val="accent3">
                    <a:lumMod val="50000"/>
                  </a:schemeClr>
                </a:solidFill>
                <a:latin typeface="Monotype Corsiva"/>
                <a:ea typeface="Calibri"/>
                <a:cs typeface="Times New Roman"/>
              </a:rPr>
              <a:t>Но счастлив тот, чьё будут помнить имя.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600" b="1" i="1" dirty="0">
                <a:solidFill>
                  <a:schemeClr val="accent3">
                    <a:lumMod val="50000"/>
                  </a:schemeClr>
                </a:solidFill>
                <a:latin typeface="Monotype Corsiva"/>
                <a:ea typeface="Calibri"/>
                <a:cs typeface="Times New Roman"/>
              </a:rPr>
              <a:t>        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Monotype Corsiva"/>
                <a:ea typeface="Calibri"/>
                <a:cs typeface="Times New Roman"/>
              </a:rPr>
              <a:t>                                               Алишер Навои</a:t>
            </a:r>
            <a:endParaRPr lang="ru-RU" sz="3600" dirty="0">
              <a:solidFill>
                <a:schemeClr val="accent3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56268" y="404664"/>
            <a:ext cx="2228495" cy="708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3600" b="1" i="1" dirty="0" smtClean="0">
                <a:solidFill>
                  <a:srgbClr val="E7BC29">
                    <a:lumMod val="50000"/>
                  </a:srgbClr>
                </a:solidFill>
                <a:latin typeface="Monotype Corsiva"/>
                <a:ea typeface="Calibri"/>
                <a:cs typeface="Times New Roman"/>
              </a:rPr>
              <a:t>Генеалогия </a:t>
            </a:r>
            <a:endParaRPr lang="ru-RU" sz="3600" dirty="0">
              <a:solidFill>
                <a:srgbClr val="E7BC29">
                  <a:lumMod val="50000"/>
                </a:srgbClr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43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lubochko\Downloads\поле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09121"/>
            <a:ext cx="3096344" cy="210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lubochko\Downloads\кресть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85" y="1916832"/>
            <a:ext cx="2592288" cy="197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lubochko\Downloads\землепашец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2656"/>
            <a:ext cx="2664296" cy="19709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7504" y="260648"/>
            <a:ext cx="871296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 smtClean="0">
                <a:latin typeface="Monotype Corsiva" pitchFamily="66" charset="0"/>
              </a:rPr>
              <a:t>            Дела    раскулаченных      </a:t>
            </a:r>
            <a:endParaRPr lang="ru-RU" sz="3200" b="1" i="1" dirty="0" smtClean="0">
              <a:latin typeface="Monotype Corsiva" pitchFamily="66" charset="0"/>
            </a:endParaRPr>
          </a:p>
          <a:p>
            <a:r>
              <a:rPr lang="ru-RU" sz="2200" dirty="0" smtClean="0"/>
              <a:t>     </a:t>
            </a:r>
            <a:r>
              <a:rPr lang="ru-RU" sz="2500" dirty="0" smtClean="0"/>
              <a:t>Исторические </a:t>
            </a:r>
            <a:r>
              <a:rPr lang="ru-RU" sz="2500" dirty="0"/>
              <a:t>события, </a:t>
            </a:r>
            <a:r>
              <a:rPr lang="ru-RU" sz="2500" dirty="0" smtClean="0"/>
              <a:t>которые</a:t>
            </a:r>
          </a:p>
          <a:p>
            <a:r>
              <a:rPr lang="ru-RU" sz="2500" dirty="0" smtClean="0"/>
              <a:t> </a:t>
            </a:r>
            <a:r>
              <a:rPr lang="ru-RU" sz="2500" dirty="0"/>
              <a:t>происходили десятки и сотни лет назад, </a:t>
            </a:r>
            <a:endParaRPr lang="ru-RU" sz="2500" dirty="0" smtClean="0"/>
          </a:p>
          <a:p>
            <a:r>
              <a:rPr lang="ru-RU" sz="2500" dirty="0" smtClean="0"/>
              <a:t>могут </a:t>
            </a:r>
            <a:r>
              <a:rPr lang="ru-RU" sz="2500" dirty="0"/>
              <a:t>влиять на современную жизнь. </a:t>
            </a:r>
            <a:endParaRPr lang="ru-RU" sz="2500" dirty="0" smtClean="0"/>
          </a:p>
          <a:p>
            <a:pPr algn="ctr"/>
            <a:r>
              <a:rPr lang="ru-RU" sz="2500" dirty="0"/>
              <a:t> </a:t>
            </a:r>
            <a:r>
              <a:rPr lang="ru-RU" sz="2500" dirty="0" smtClean="0"/>
              <a:t>                         </a:t>
            </a:r>
            <a:r>
              <a:rPr lang="ru-RU" sz="2500" dirty="0" smtClean="0"/>
              <a:t>Раскрыть </a:t>
            </a:r>
            <a:r>
              <a:rPr lang="ru-RU" sz="2500" dirty="0"/>
              <a:t>дела и восстановить </a:t>
            </a:r>
            <a:r>
              <a:rPr lang="ru-RU" sz="2500" dirty="0" smtClean="0"/>
              <a:t>      </a:t>
            </a:r>
          </a:p>
          <a:p>
            <a:pPr algn="ctr"/>
            <a:r>
              <a:rPr lang="ru-RU" sz="2500" dirty="0"/>
              <a:t> </a:t>
            </a:r>
            <a:r>
              <a:rPr lang="ru-RU" sz="2500" dirty="0" smtClean="0"/>
              <a:t>                            </a:t>
            </a:r>
            <a:r>
              <a:rPr lang="ru-RU" sz="2500" dirty="0" smtClean="0"/>
              <a:t>достоверные </a:t>
            </a:r>
            <a:r>
              <a:rPr lang="ru-RU" sz="2500" dirty="0"/>
              <a:t>факты </a:t>
            </a:r>
            <a:r>
              <a:rPr lang="ru-RU" sz="2500" dirty="0" smtClean="0"/>
              <a:t>о </a:t>
            </a:r>
            <a:r>
              <a:rPr lang="ru-RU" sz="2500" dirty="0"/>
              <a:t>раскулаченных </a:t>
            </a:r>
            <a:r>
              <a:rPr lang="ru-RU" sz="2500" dirty="0" smtClean="0"/>
              <a:t>               </a:t>
            </a:r>
          </a:p>
          <a:p>
            <a:pPr algn="ctr"/>
            <a:r>
              <a:rPr lang="ru-RU" sz="2500" dirty="0"/>
              <a:t> </a:t>
            </a:r>
            <a:r>
              <a:rPr lang="ru-RU" sz="2500" dirty="0" smtClean="0"/>
              <a:t>                               </a:t>
            </a:r>
            <a:r>
              <a:rPr lang="ru-RU" sz="2500" dirty="0" smtClean="0"/>
              <a:t>самостоятельно </a:t>
            </a:r>
            <a:r>
              <a:rPr lang="ru-RU" sz="2500" dirty="0"/>
              <a:t>очень сложно, </a:t>
            </a:r>
            <a:r>
              <a:rPr lang="ru-RU" sz="2500" dirty="0" smtClean="0"/>
              <a:t>так как </a:t>
            </a:r>
            <a:r>
              <a:rPr lang="ru-RU" sz="2500" dirty="0" smtClean="0"/>
              <a:t>                </a:t>
            </a:r>
          </a:p>
          <a:p>
            <a:pPr algn="ctr"/>
            <a:r>
              <a:rPr lang="ru-RU" sz="2500" dirty="0"/>
              <a:t> </a:t>
            </a:r>
            <a:r>
              <a:rPr lang="ru-RU" sz="2500" dirty="0" smtClean="0"/>
              <a:t>                                </a:t>
            </a:r>
            <a:r>
              <a:rPr lang="ru-RU" sz="2500" dirty="0" smtClean="0"/>
              <a:t>многие </a:t>
            </a:r>
            <a:r>
              <a:rPr lang="ru-RU" sz="2500" dirty="0"/>
              <a:t>документы тех времен </a:t>
            </a:r>
            <a:r>
              <a:rPr lang="ru-RU" sz="2500" dirty="0" smtClean="0"/>
              <a:t>утрачены.</a:t>
            </a:r>
          </a:p>
          <a:p>
            <a:pPr algn="ctr"/>
            <a:endParaRPr lang="ru-RU" sz="900" dirty="0"/>
          </a:p>
          <a:p>
            <a:pPr algn="just"/>
            <a:r>
              <a:rPr lang="ru-RU" sz="2500" dirty="0" smtClean="0"/>
              <a:t> </a:t>
            </a:r>
            <a:r>
              <a:rPr lang="ru-RU" sz="2500" dirty="0" smtClean="0"/>
              <a:t>                                  Если </a:t>
            </a:r>
            <a:r>
              <a:rPr lang="ru-RU" sz="2500" dirty="0"/>
              <a:t>Вы знаете, что предки имели участки земель, имущество или хозяйство, то вероятнее всего, они могли подвергнуться раскулачиванию со стороны властей. </a:t>
            </a:r>
            <a:endParaRPr lang="ru-RU" sz="2500" dirty="0" smtClean="0"/>
          </a:p>
          <a:p>
            <a:pPr algn="just"/>
            <a:r>
              <a:rPr lang="ru-RU" sz="2500" dirty="0" smtClean="0"/>
              <a:t>  Проведение </a:t>
            </a:r>
            <a:r>
              <a:rPr lang="ru-RU" sz="2500" dirty="0"/>
              <a:t>исторических </a:t>
            </a:r>
            <a:r>
              <a:rPr lang="ru-RU" sz="2500" dirty="0" smtClean="0"/>
              <a:t>изысканий </a:t>
            </a:r>
          </a:p>
          <a:p>
            <a:pPr algn="just"/>
            <a:r>
              <a:rPr lang="ru-RU" sz="2500" dirty="0" smtClean="0"/>
              <a:t>поможет </a:t>
            </a:r>
            <a:r>
              <a:rPr lang="ru-RU" sz="2500" dirty="0"/>
              <a:t>пролить свет </a:t>
            </a:r>
            <a:r>
              <a:rPr lang="ru-RU" sz="2500" dirty="0" smtClean="0"/>
              <a:t>на </a:t>
            </a:r>
            <a:r>
              <a:rPr lang="ru-RU" sz="2500" dirty="0"/>
              <a:t>события </a:t>
            </a:r>
            <a:endParaRPr lang="ru-RU" sz="2500" dirty="0" smtClean="0"/>
          </a:p>
          <a:p>
            <a:pPr algn="just"/>
            <a:r>
              <a:rPr lang="ru-RU" sz="2500" dirty="0" smtClean="0"/>
              <a:t>из жизни таких семей и представить</a:t>
            </a:r>
          </a:p>
          <a:p>
            <a:pPr algn="just"/>
            <a:r>
              <a:rPr lang="ru-RU" sz="2500" dirty="0" smtClean="0"/>
              <a:t>родственникам интереснейшие </a:t>
            </a:r>
            <a:r>
              <a:rPr lang="ru-RU" sz="2500" dirty="0"/>
              <a:t>факты. </a:t>
            </a:r>
          </a:p>
        </p:txBody>
      </p:sp>
    </p:spTree>
    <p:extLst>
      <p:ext uri="{BB962C8B-B14F-4D97-AF65-F5344CB8AC3E}">
        <p14:creationId xmlns:p14="http://schemas.microsoft.com/office/powerpoint/2010/main" val="4407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ля души\моя родословная\20160924_2329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4549"/>
          <a:stretch/>
        </p:blipFill>
        <p:spPr bwMode="auto">
          <a:xfrm rot="5400000">
            <a:off x="3900047" y="1364649"/>
            <a:ext cx="559237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4896544" cy="690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В </a:t>
            </a:r>
            <a:r>
              <a:rPr lang="ru-RU" sz="2200" b="1" dirty="0">
                <a:solidFill>
                  <a:prstClr val="black"/>
                </a:solidFill>
                <a:latin typeface="Monotype Corsiva" pitchFamily="66" charset="0"/>
              </a:rPr>
              <a:t>архивах </a:t>
            </a:r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Министерства внутренних </a:t>
            </a:r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дел Российской  </a:t>
            </a:r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Федерации  </a:t>
            </a:r>
            <a:endParaRPr lang="ru-RU" sz="22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lvl="0" algn="ctr"/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хранится </a:t>
            </a:r>
            <a:r>
              <a:rPr lang="ru-RU" sz="2200" b="1" dirty="0">
                <a:solidFill>
                  <a:prstClr val="black"/>
                </a:solidFill>
                <a:latin typeface="Monotype Corsiva" pitchFamily="66" charset="0"/>
              </a:rPr>
              <a:t>множество документов, </a:t>
            </a:r>
            <a:endParaRPr lang="ru-RU" sz="22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lvl="0" algn="ctr"/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ru-RU" sz="2200" b="1" dirty="0">
                <a:solidFill>
                  <a:prstClr val="black"/>
                </a:solidFill>
                <a:latin typeface="Monotype Corsiva" pitchFamily="66" charset="0"/>
              </a:rPr>
              <a:t>из которых можно почерпнуть </a:t>
            </a:r>
            <a:endParaRPr lang="ru-RU" sz="22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lvl="0" algn="ctr"/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бесценную   информацию </a:t>
            </a:r>
            <a:r>
              <a:rPr lang="ru-RU" sz="2200" b="1" dirty="0">
                <a:solidFill>
                  <a:prstClr val="black"/>
                </a:solidFill>
                <a:latin typeface="Monotype Corsiva" pitchFamily="66" charset="0"/>
              </a:rPr>
              <a:t>о людях, </a:t>
            </a:r>
          </a:p>
          <a:p>
            <a:pPr lvl="0" algn="ctr"/>
            <a:r>
              <a:rPr lang="ru-RU" sz="2200" b="1" dirty="0">
                <a:solidFill>
                  <a:prstClr val="black"/>
                </a:solidFill>
                <a:latin typeface="Monotype Corsiva" pitchFamily="66" charset="0"/>
              </a:rPr>
              <a:t>давно ушедших и, казалось бы, </a:t>
            </a:r>
            <a:endParaRPr lang="ru-RU" sz="22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lvl="0" algn="ctr"/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не </a:t>
            </a:r>
            <a:r>
              <a:rPr lang="ru-RU" sz="2200" b="1" dirty="0">
                <a:solidFill>
                  <a:prstClr val="black"/>
                </a:solidFill>
                <a:latin typeface="Monotype Corsiva" pitchFamily="66" charset="0"/>
              </a:rPr>
              <a:t>оставивших следов в истории.</a:t>
            </a: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</a:rPr>
              <a:t>     </a:t>
            </a:r>
            <a:endParaRPr lang="ru-RU" sz="900" dirty="0" smtClean="0">
              <a:solidFill>
                <a:prstClr val="black"/>
              </a:solidFill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Данные </a:t>
            </a:r>
            <a:r>
              <a:rPr lang="ru-RU" sz="2000" dirty="0">
                <a:solidFill>
                  <a:prstClr val="black"/>
                </a:solidFill>
              </a:rPr>
              <a:t>биографического характера </a:t>
            </a:r>
            <a:r>
              <a:rPr lang="ru-RU" sz="2000" dirty="0" smtClean="0">
                <a:solidFill>
                  <a:prstClr val="black"/>
                </a:solidFill>
              </a:rPr>
              <a:t>имеются  в </a:t>
            </a: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следственных </a:t>
            </a:r>
            <a:r>
              <a:rPr lang="ru-RU" sz="2000" b="1" dirty="0" smtClean="0">
                <a:solidFill>
                  <a:prstClr val="black"/>
                </a:solidFill>
              </a:rPr>
              <a:t>и  судебных </a:t>
            </a:r>
            <a:r>
              <a:rPr lang="ru-RU" sz="2000" b="1" dirty="0">
                <a:solidFill>
                  <a:prstClr val="black"/>
                </a:solidFill>
              </a:rPr>
              <a:t>делах 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органов </a:t>
            </a:r>
            <a:r>
              <a:rPr lang="ru-RU" sz="2000" dirty="0">
                <a:solidFill>
                  <a:prstClr val="black"/>
                </a:solidFill>
              </a:rPr>
              <a:t>ВЧК-ОГПУ-НКВД 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-</a:t>
            </a:r>
            <a:r>
              <a:rPr lang="ru-RU" sz="2000" b="1" dirty="0" smtClean="0">
                <a:solidFill>
                  <a:prstClr val="black"/>
                </a:solidFill>
              </a:rPr>
              <a:t>в делах </a:t>
            </a:r>
            <a:r>
              <a:rPr lang="ru-RU" sz="2000" b="1" dirty="0">
                <a:solidFill>
                  <a:prstClr val="black"/>
                </a:solidFill>
              </a:rPr>
              <a:t>репрессированных </a:t>
            </a:r>
            <a:endParaRPr lang="ru-RU" sz="2000" b="1" dirty="0" smtClean="0">
              <a:solidFill>
                <a:prstClr val="black"/>
              </a:solidFill>
            </a:endParaRP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и </a:t>
            </a:r>
            <a:r>
              <a:rPr lang="ru-RU" sz="2000" b="1" dirty="0">
                <a:solidFill>
                  <a:prstClr val="black"/>
                </a:solidFill>
              </a:rPr>
              <a:t>раскулаченных</a:t>
            </a:r>
            <a:r>
              <a:rPr lang="ru-RU" sz="2000" dirty="0">
                <a:solidFill>
                  <a:prstClr val="black"/>
                </a:solidFill>
              </a:rPr>
              <a:t>. </a:t>
            </a:r>
            <a:endParaRPr lang="ru-RU" sz="2000" dirty="0" smtClean="0">
              <a:solidFill>
                <a:prstClr val="black"/>
              </a:solidFill>
            </a:endParaRPr>
          </a:p>
          <a:p>
            <a:pPr lvl="0" algn="r"/>
            <a:endParaRPr lang="ru-RU" sz="900" b="1" dirty="0">
              <a:solidFill>
                <a:prstClr val="black"/>
              </a:solidFill>
            </a:endParaRP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</a:rPr>
              <a:t>           Фильтрационные </a:t>
            </a:r>
            <a:r>
              <a:rPr lang="ru-RU" sz="2000" b="1" dirty="0">
                <a:solidFill>
                  <a:prstClr val="black"/>
                </a:solidFill>
              </a:rPr>
              <a:t>дела </a:t>
            </a:r>
            <a:endParaRPr lang="ru-RU" sz="2000" b="1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</a:rPr>
              <a:t>на репатриантов(1941-1944 годы)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</a:rPr>
              <a:t>содержат  </a:t>
            </a:r>
            <a:r>
              <a:rPr lang="ru-RU" sz="2000" dirty="0">
                <a:solidFill>
                  <a:prstClr val="black"/>
                </a:solidFill>
              </a:rPr>
              <a:t>биографические </a:t>
            </a:r>
            <a:r>
              <a:rPr lang="ru-RU" sz="2000" dirty="0" smtClean="0">
                <a:solidFill>
                  <a:prstClr val="black"/>
                </a:solidFill>
              </a:rPr>
              <a:t>сведения</a:t>
            </a: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</a:rPr>
              <a:t>о </a:t>
            </a:r>
            <a:r>
              <a:rPr lang="ru-RU" sz="2000" dirty="0" smtClean="0">
                <a:solidFill>
                  <a:prstClr val="black"/>
                </a:solidFill>
              </a:rPr>
              <a:t>человеке,  </a:t>
            </a:r>
            <a:r>
              <a:rPr lang="ru-RU" sz="2000" dirty="0" smtClean="0">
                <a:solidFill>
                  <a:prstClr val="black"/>
                </a:solidFill>
              </a:rPr>
              <a:t>а </a:t>
            </a:r>
            <a:r>
              <a:rPr lang="ru-RU" sz="2000" dirty="0">
                <a:solidFill>
                  <a:prstClr val="black"/>
                </a:solidFill>
              </a:rPr>
              <a:t>во многих случаях </a:t>
            </a:r>
            <a:r>
              <a:rPr lang="ru-RU" sz="2000" dirty="0" smtClean="0">
                <a:solidFill>
                  <a:prstClr val="black"/>
                </a:solidFill>
              </a:rPr>
              <a:t>– </a:t>
            </a:r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</a:rPr>
              <a:t>и </a:t>
            </a:r>
            <a:r>
              <a:rPr lang="ru-RU" sz="2000" dirty="0">
                <a:solidFill>
                  <a:prstClr val="black"/>
                </a:solidFill>
              </a:rPr>
              <a:t>о его семье. </a:t>
            </a:r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endParaRPr lang="ru-RU" sz="2000" dirty="0" smtClean="0">
              <a:solidFill>
                <a:prstClr val="black"/>
              </a:solidFill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    </a:t>
            </a:r>
            <a:endParaRPr lang="ru-RU" sz="9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9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712968" cy="6020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                             </a:t>
            </a:r>
            <a:r>
              <a:rPr lang="ru-RU" sz="1900" b="1" dirty="0" smtClean="0">
                <a:latin typeface="Times New Roman"/>
                <a:ea typeface="Times New Roman"/>
                <a:cs typeface="Times New Roman"/>
              </a:rPr>
              <a:t>Политические  репрессированные </a:t>
            </a:r>
            <a:r>
              <a:rPr lang="ru-RU" sz="1900" b="1" dirty="0">
                <a:latin typeface="Times New Roman"/>
                <a:ea typeface="Times New Roman"/>
                <a:cs typeface="Times New Roman"/>
              </a:rPr>
              <a:t>– это, прежде всего, </a:t>
            </a:r>
            <a:endParaRPr lang="ru-RU" sz="1900" b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900" b="1" dirty="0" smtClean="0">
                <a:latin typeface="Times New Roman"/>
                <a:ea typeface="Times New Roman"/>
                <a:cs typeface="Times New Roman"/>
              </a:rPr>
              <a:t>                    осужденные </a:t>
            </a:r>
            <a:r>
              <a:rPr lang="ru-RU" sz="1900" b="1" dirty="0">
                <a:latin typeface="Times New Roman"/>
                <a:ea typeface="Times New Roman"/>
                <a:cs typeface="Times New Roman"/>
              </a:rPr>
              <a:t>по 58-й статье УК РСФСР со всеми ее подпунктами </a:t>
            </a:r>
            <a:endParaRPr lang="ru-RU" sz="1900" b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900" b="1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1900" b="1" dirty="0">
                <a:latin typeface="Times New Roman"/>
                <a:ea typeface="Times New Roman"/>
                <a:cs typeface="Times New Roman"/>
              </a:rPr>
              <a:t>подпунктов </a:t>
            </a:r>
            <a:r>
              <a:rPr lang="ru-RU" sz="1900" b="1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58-й статьи</a:t>
            </a:r>
            <a:r>
              <a:rPr lang="ru-RU" sz="1900" b="1" dirty="0">
                <a:latin typeface="Times New Roman"/>
                <a:ea typeface="Times New Roman"/>
                <a:cs typeface="Times New Roman"/>
              </a:rPr>
              <a:t> было </a:t>
            </a:r>
            <a:r>
              <a:rPr lang="ru-RU" sz="1900" b="1" dirty="0" smtClean="0">
                <a:latin typeface="Times New Roman"/>
                <a:ea typeface="Times New Roman"/>
                <a:cs typeface="Times New Roman"/>
              </a:rPr>
              <a:t>14); 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900" b="1" dirty="0" smtClean="0">
                <a:latin typeface="Times New Roman"/>
                <a:ea typeface="Times New Roman"/>
                <a:cs typeface="Times New Roman"/>
              </a:rPr>
              <a:t>она </a:t>
            </a:r>
            <a:r>
              <a:rPr lang="ru-RU" sz="1900" b="1" dirty="0">
                <a:latin typeface="Times New Roman"/>
                <a:ea typeface="Times New Roman"/>
                <a:cs typeface="Times New Roman"/>
              </a:rPr>
              <a:t>устанавливала </a:t>
            </a:r>
            <a:r>
              <a:rPr lang="ru-RU" sz="19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ответственность за контрреволюционную </a:t>
            </a:r>
            <a:r>
              <a:rPr lang="ru-RU" sz="19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деятельность</a:t>
            </a:r>
            <a:r>
              <a:rPr lang="ru-RU" sz="1900" b="1" dirty="0" smtClean="0">
                <a:latin typeface="Times New Roman"/>
                <a:ea typeface="Times New Roman"/>
                <a:cs typeface="Times New Roman"/>
              </a:rPr>
              <a:t>,  </a:t>
            </a:r>
            <a:endParaRPr lang="ru-RU" sz="1900" b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900" b="1" dirty="0" smtClean="0">
                <a:latin typeface="Times New Roman"/>
                <a:ea typeface="Times New Roman"/>
                <a:cs typeface="Times New Roman"/>
              </a:rPr>
              <a:t>и </a:t>
            </a:r>
            <a:r>
              <a:rPr lang="ru-RU" sz="1900" b="1" dirty="0" smtClean="0">
                <a:latin typeface="Times New Roman"/>
                <a:ea typeface="Times New Roman"/>
                <a:cs typeface="Times New Roman"/>
              </a:rPr>
              <a:t>была </a:t>
            </a:r>
            <a:r>
              <a:rPr lang="ru-RU" sz="1900" b="1" dirty="0">
                <a:latin typeface="Times New Roman"/>
                <a:ea typeface="Times New Roman"/>
                <a:cs typeface="Times New Roman"/>
              </a:rPr>
              <a:t>введена в 1927 году, отменена в 1958-м. </a:t>
            </a:r>
            <a:r>
              <a:rPr lang="ru-RU" sz="1900" b="1" dirty="0" smtClean="0">
                <a:latin typeface="Times New Roman"/>
                <a:ea typeface="Times New Roman"/>
                <a:cs typeface="Times New Roman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      В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лагерях их было 25 процентов от общего числа всех осужденных.</a:t>
            </a:r>
            <a:br>
              <a:rPr lang="ru-RU" sz="2000" dirty="0"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latin typeface="Times New Roman"/>
                <a:ea typeface="Times New Roman"/>
                <a:cs typeface="Times New Roman"/>
              </a:rPr>
              <a:t>Справедливо будет отнести к этой категории также всех,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кто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стал жертвой карательной политики советского государства. </a:t>
            </a:r>
            <a:endParaRPr lang="ru-RU" sz="2000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   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Это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, так называемые  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0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указники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»,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осужденные по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Указам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Президиума Верховного Совета СССР. </a:t>
            </a:r>
            <a:endParaRPr lang="ru-RU" sz="2000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   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Например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, тех, кто был осужден по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Указу 7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августа 1932 года (известен как «Закон о трех колосках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»)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за прогулы, за </a:t>
            </a:r>
            <a:r>
              <a:rPr lang="ru-RU" sz="2000" dirty="0" err="1">
                <a:latin typeface="Times New Roman"/>
                <a:ea typeface="Times New Roman"/>
                <a:cs typeface="Times New Roman"/>
              </a:rPr>
              <a:t>невыработку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 трудодней и так далее. </a:t>
            </a:r>
            <a:endParaRPr lang="ru-RU" sz="2000" dirty="0" smtClean="0">
              <a:latin typeface="Times New Roman"/>
              <a:ea typeface="Times New Roman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Сюда 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же относятся спецпереселенцы, депортированные народы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Точное 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число репрессированных трудно определить. </a:t>
            </a:r>
            <a:endParaRPr lang="ru-RU" sz="2000" b="1" dirty="0" smtClean="0">
              <a:latin typeface="Times New Roman"/>
              <a:ea typeface="Times New Roman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Известно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, что через систему Главного управления лагерей с 1930 по 1956 годы прошло около 20 млн человек. </a:t>
            </a:r>
            <a:endParaRPr lang="ru-RU" sz="2000" b="1" dirty="0" smtClean="0">
              <a:latin typeface="Times New Roman"/>
              <a:ea typeface="Times New Roman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Осужденных 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по 58-й статье из них – около 5 млн человек. 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9978611">
            <a:off x="179511" y="448894"/>
            <a:ext cx="174655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справка</a:t>
            </a:r>
            <a:endParaRPr lang="ru-RU" sz="3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8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niga_mertvih_1_6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4370809" cy="26606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83529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     В </a:t>
            </a:r>
            <a:r>
              <a:rPr lang="ru-RU" sz="2200" b="1" dirty="0"/>
              <a:t>ответ на запрос архив может </a:t>
            </a:r>
            <a:r>
              <a:rPr lang="ru-RU" sz="2200" b="1" dirty="0" smtClean="0"/>
              <a:t>прислать архивную </a:t>
            </a:r>
            <a:r>
              <a:rPr lang="ru-RU" sz="2200" b="1" dirty="0"/>
              <a:t>справку </a:t>
            </a:r>
            <a:r>
              <a:rPr lang="ru-RU" sz="2200" b="1" dirty="0" smtClean="0"/>
              <a:t>по </a:t>
            </a:r>
            <a:r>
              <a:rPr lang="ru-RU" sz="2200" b="1" dirty="0"/>
              <a:t>делу репрессированного. </a:t>
            </a:r>
            <a:r>
              <a:rPr lang="ru-RU" sz="2200" b="1" dirty="0" smtClean="0"/>
              <a:t>В </a:t>
            </a:r>
            <a:r>
              <a:rPr lang="ru-RU" sz="2200" b="1" dirty="0"/>
              <a:t>ней будет содержаться основная информация о человеке, сведения о статье, по которой он был осужден, </a:t>
            </a:r>
            <a:r>
              <a:rPr lang="ru-RU" sz="2200" b="1" dirty="0" smtClean="0"/>
              <a:t>сроке</a:t>
            </a:r>
            <a:r>
              <a:rPr lang="ru-RU" sz="2200" b="1" dirty="0"/>
              <a:t>, приговоре</a:t>
            </a:r>
            <a:r>
              <a:rPr lang="ru-RU" sz="2200" b="1" dirty="0" smtClean="0"/>
              <a:t>.</a:t>
            </a:r>
          </a:p>
          <a:p>
            <a:endParaRPr lang="ru-RU" sz="2200" dirty="0"/>
          </a:p>
          <a:p>
            <a:pPr algn="ctr"/>
            <a:r>
              <a:rPr lang="ru-RU" sz="2200" b="1" dirty="0">
                <a:solidFill>
                  <a:srgbClr val="C00000"/>
                </a:solidFill>
              </a:rPr>
              <a:t>Архивная справка </a:t>
            </a:r>
            <a:r>
              <a:rPr lang="ru-RU" sz="2200" dirty="0"/>
              <a:t>– официальный документ, который дает возможность ближайшим родственникам репрессированного (детям) получить социальные льготы </a:t>
            </a:r>
            <a:endParaRPr lang="ru-RU" sz="2200" dirty="0" smtClean="0"/>
          </a:p>
          <a:p>
            <a:pPr algn="ctr"/>
            <a:r>
              <a:rPr lang="ru-RU" sz="2200" dirty="0" smtClean="0"/>
              <a:t>(</a:t>
            </a:r>
            <a:r>
              <a:rPr lang="ru-RU" sz="2200" dirty="0"/>
              <a:t>если репрессированный был реабилитирован</a:t>
            </a:r>
            <a:r>
              <a:rPr lang="ru-RU" sz="2200" dirty="0" smtClean="0"/>
              <a:t>).</a:t>
            </a:r>
          </a:p>
          <a:p>
            <a:pPr algn="r"/>
            <a:endParaRPr lang="ru-RU" sz="2200" dirty="0"/>
          </a:p>
          <a:p>
            <a:r>
              <a:rPr lang="ru-RU" sz="2200" b="1" dirty="0" smtClean="0"/>
              <a:t>Опираясь </a:t>
            </a:r>
            <a:r>
              <a:rPr lang="ru-RU" sz="2200" b="1" dirty="0"/>
              <a:t>на </a:t>
            </a:r>
            <a:r>
              <a:rPr lang="ru-RU" sz="2200" b="1" dirty="0" smtClean="0"/>
              <a:t>данные </a:t>
            </a:r>
          </a:p>
          <a:p>
            <a:r>
              <a:rPr lang="ru-RU" sz="2200" b="1" dirty="0"/>
              <a:t> </a:t>
            </a:r>
            <a:r>
              <a:rPr lang="ru-RU" sz="2200" b="1" dirty="0" smtClean="0"/>
              <a:t>       архивной </a:t>
            </a:r>
            <a:r>
              <a:rPr lang="ru-RU" sz="2200" b="1" dirty="0"/>
              <a:t>справки</a:t>
            </a:r>
            <a:r>
              <a:rPr lang="ru-RU" sz="2200" b="1" dirty="0" smtClean="0"/>
              <a:t>,</a:t>
            </a:r>
          </a:p>
          <a:p>
            <a:r>
              <a:rPr lang="ru-RU" sz="2200" b="1" dirty="0" smtClean="0"/>
              <a:t>            </a:t>
            </a:r>
            <a:r>
              <a:rPr lang="ru-RU" sz="2200" b="1" dirty="0"/>
              <a:t>можно просить о том, </a:t>
            </a:r>
            <a:endParaRPr lang="ru-RU" sz="2200" b="1" dirty="0" smtClean="0"/>
          </a:p>
          <a:p>
            <a:r>
              <a:rPr lang="ru-RU" sz="2200" b="1" dirty="0" smtClean="0"/>
              <a:t>                чтобы </a:t>
            </a:r>
            <a:r>
              <a:rPr lang="ru-RU" sz="2200" b="1" dirty="0"/>
              <a:t>получить доступ </a:t>
            </a:r>
            <a:endParaRPr lang="ru-RU" sz="2200" b="1" dirty="0" smtClean="0"/>
          </a:p>
          <a:p>
            <a:r>
              <a:rPr lang="ru-RU" sz="2200" b="1" dirty="0" smtClean="0"/>
              <a:t>к </a:t>
            </a:r>
            <a:r>
              <a:rPr lang="ru-RU" sz="2200" b="1" dirty="0"/>
              <a:t>архивному делу </a:t>
            </a:r>
            <a:r>
              <a:rPr lang="ru-RU" sz="2200" b="1" dirty="0" smtClean="0"/>
              <a:t>репрессированного</a:t>
            </a:r>
          </a:p>
          <a:p>
            <a:r>
              <a:rPr lang="ru-RU" sz="2200" b="1" dirty="0" smtClean="0"/>
              <a:t>            </a:t>
            </a:r>
            <a:r>
              <a:rPr lang="ru-RU" sz="2200" b="1" dirty="0" smtClean="0"/>
              <a:t>      лично </a:t>
            </a:r>
            <a:r>
              <a:rPr lang="ru-RU" sz="2200" b="1" dirty="0"/>
              <a:t>или </a:t>
            </a:r>
            <a:r>
              <a:rPr lang="ru-RU" sz="2200" b="1" dirty="0" smtClean="0"/>
              <a:t>получить</a:t>
            </a:r>
          </a:p>
          <a:p>
            <a:r>
              <a:rPr lang="ru-RU" sz="2200" b="1" dirty="0" smtClean="0"/>
              <a:t> </a:t>
            </a:r>
            <a:r>
              <a:rPr lang="ru-RU" sz="2200" b="1" dirty="0" smtClean="0"/>
              <a:t>            копии архивных </a:t>
            </a:r>
          </a:p>
          <a:p>
            <a:r>
              <a:rPr lang="ru-RU" sz="2200" b="1" dirty="0" smtClean="0"/>
              <a:t>    материалов по </a:t>
            </a:r>
            <a:r>
              <a:rPr lang="ru-RU" sz="2200" b="1" dirty="0"/>
              <a:t>почте.</a:t>
            </a:r>
          </a:p>
        </p:txBody>
      </p:sp>
    </p:spTree>
    <p:extLst>
      <p:ext uri="{BB962C8B-B14F-4D97-AF65-F5344CB8AC3E}">
        <p14:creationId xmlns:p14="http://schemas.microsoft.com/office/powerpoint/2010/main" val="80294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18" y="1988840"/>
            <a:ext cx="3082376" cy="447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280920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      </a:t>
            </a:r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Генеалогические </a:t>
            </a:r>
            <a:r>
              <a:rPr lang="ru-RU" sz="2200" b="1" dirty="0">
                <a:solidFill>
                  <a:prstClr val="black"/>
                </a:solidFill>
                <a:latin typeface="Monotype Corsiva" pitchFamily="66" charset="0"/>
              </a:rPr>
              <a:t>сведения содержат и списки погибших в годы </a:t>
            </a:r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        Второй </a:t>
            </a:r>
            <a:r>
              <a:rPr lang="ru-RU" sz="2200" b="1" dirty="0">
                <a:solidFill>
                  <a:prstClr val="black"/>
                </a:solidFill>
                <a:latin typeface="Monotype Corsiva" pitchFamily="66" charset="0"/>
              </a:rPr>
              <a:t>мировой войны, известные под названием "Книга памяти". </a:t>
            </a:r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                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    </a:t>
            </a:r>
            <a:r>
              <a:rPr lang="ru-RU" sz="2000" dirty="0" smtClean="0">
                <a:solidFill>
                  <a:prstClr val="black"/>
                </a:solidFill>
              </a:rPr>
              <a:t>Информация </a:t>
            </a:r>
            <a:r>
              <a:rPr lang="ru-RU" sz="2000" dirty="0">
                <a:solidFill>
                  <a:prstClr val="black"/>
                </a:solidFill>
              </a:rPr>
              <a:t>в них систематизирована по районам, в алфавитном порядке фамилий. </a:t>
            </a:r>
            <a:r>
              <a:rPr lang="ru-RU" sz="2000" dirty="0" smtClean="0">
                <a:solidFill>
                  <a:prstClr val="black"/>
                </a:solidFill>
              </a:rPr>
              <a:t> Кроме </a:t>
            </a:r>
            <a:r>
              <a:rPr lang="ru-RU" sz="2000" dirty="0">
                <a:solidFill>
                  <a:prstClr val="black"/>
                </a:solidFill>
              </a:rPr>
              <a:t>фамилии, имени и отчества, даты и места рождения, в них указано</a:t>
            </a:r>
            <a:r>
              <a:rPr lang="ru-RU" sz="2000" dirty="0" smtClean="0">
                <a:solidFill>
                  <a:prstClr val="black"/>
                </a:solidFill>
              </a:rPr>
              <a:t>:  когда </a:t>
            </a:r>
            <a:r>
              <a:rPr lang="ru-RU" sz="2000" dirty="0">
                <a:solidFill>
                  <a:prstClr val="black"/>
                </a:solidFill>
              </a:rPr>
              <a:t>человек был призван в армию, </a:t>
            </a:r>
            <a:endParaRPr lang="ru-RU" sz="2000" dirty="0" smtClean="0">
              <a:solidFill>
                <a:prstClr val="black"/>
              </a:solidFill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его </a:t>
            </a:r>
            <a:r>
              <a:rPr lang="ru-RU" sz="2000" dirty="0">
                <a:solidFill>
                  <a:prstClr val="black"/>
                </a:solidFill>
              </a:rPr>
              <a:t>воинское звание, 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дата </a:t>
            </a:r>
            <a:r>
              <a:rPr lang="ru-RU" sz="2000" dirty="0">
                <a:solidFill>
                  <a:prstClr val="black"/>
                </a:solidFill>
              </a:rPr>
              <a:t>и место гибели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   Книги </a:t>
            </a:r>
            <a:r>
              <a:rPr lang="ru-RU" sz="2000" dirty="0">
                <a:solidFill>
                  <a:prstClr val="black"/>
                </a:solidFill>
              </a:rPr>
              <a:t>памяти хранятся в соответствующих </a:t>
            </a:r>
            <a:endParaRPr lang="ru-RU" sz="2000" dirty="0" smtClean="0">
              <a:solidFill>
                <a:prstClr val="black"/>
              </a:solidFill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государственных архивах.</a:t>
            </a:r>
          </a:p>
          <a:p>
            <a:pPr lvl="0"/>
            <a:r>
              <a:rPr lang="ru-RU" sz="2200" b="1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           </a:t>
            </a:r>
            <a:r>
              <a:rPr lang="ru-RU" sz="2400" b="1" dirty="0" smtClean="0">
                <a:latin typeface="Monotype Corsiva" pitchFamily="66" charset="0"/>
              </a:rPr>
              <a:t>Ссылки на интернет - ресурсы, </a:t>
            </a:r>
          </a:p>
          <a:p>
            <a:pPr lvl="0"/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smtClean="0">
                <a:latin typeface="Monotype Corsiva" pitchFamily="66" charset="0"/>
              </a:rPr>
              <a:t>      на которых  имеется информация:</a:t>
            </a:r>
          </a:p>
          <a:p>
            <a:pPr lvl="0"/>
            <a:endParaRPr lang="ru-RU" sz="900" b="1" dirty="0" smtClean="0">
              <a:latin typeface="Monotype Corsiva" pitchFamily="66" charset="0"/>
            </a:endParaRPr>
          </a:p>
          <a:p>
            <a:pPr lvl="0"/>
            <a:r>
              <a:rPr lang="ru-RU" b="1" dirty="0" smtClean="0"/>
              <a:t>http</a:t>
            </a:r>
            <a:r>
              <a:rPr lang="ru-RU" b="1" dirty="0"/>
              <a:t>://www.obd-memorial.ru</a:t>
            </a:r>
            <a:r>
              <a:rPr lang="ru-RU" dirty="0"/>
              <a:t> - Обобщенный банк </a:t>
            </a:r>
            <a:endParaRPr lang="ru-RU" dirty="0" smtClean="0"/>
          </a:p>
          <a:p>
            <a:pPr lvl="0"/>
            <a:r>
              <a:rPr lang="ru-RU" dirty="0" smtClean="0"/>
              <a:t>данных </a:t>
            </a:r>
            <a:r>
              <a:rPr lang="ru-RU" dirty="0"/>
              <a:t>содержит информацию о защитниках Отечества, </a:t>
            </a:r>
            <a:endParaRPr lang="ru-RU" dirty="0" smtClean="0"/>
          </a:p>
          <a:p>
            <a:pPr lvl="0"/>
            <a:r>
              <a:rPr lang="ru-RU" dirty="0" smtClean="0"/>
              <a:t>погибших </a:t>
            </a:r>
            <a:r>
              <a:rPr lang="ru-RU" dirty="0"/>
              <a:t>и пропавших без вести в период </a:t>
            </a:r>
            <a:endParaRPr lang="ru-RU" dirty="0" smtClean="0"/>
          </a:p>
          <a:p>
            <a:pPr lvl="0"/>
            <a:r>
              <a:rPr lang="ru-RU" dirty="0" smtClean="0"/>
              <a:t>Великой </a:t>
            </a:r>
            <a:r>
              <a:rPr lang="ru-RU" dirty="0"/>
              <a:t>Отечественной войны и </a:t>
            </a:r>
            <a:endParaRPr lang="ru-RU" dirty="0" smtClean="0"/>
          </a:p>
          <a:p>
            <a:pPr lvl="0"/>
            <a:r>
              <a:rPr lang="ru-RU" dirty="0" smtClean="0"/>
              <a:t>послевоенный </a:t>
            </a:r>
            <a:r>
              <a:rPr lang="ru-RU" dirty="0"/>
              <a:t>период. </a:t>
            </a:r>
            <a:endParaRPr lang="ru-RU" dirty="0" smtClean="0"/>
          </a:p>
          <a:p>
            <a:pPr lvl="0"/>
            <a:r>
              <a:rPr lang="ru-RU" b="1" dirty="0" smtClean="0"/>
              <a:t>http</a:t>
            </a:r>
            <a:r>
              <a:rPr lang="ru-RU" b="1" dirty="0"/>
              <a:t>://podvignaroda.mil.ru/</a:t>
            </a:r>
            <a:r>
              <a:rPr lang="ru-RU" dirty="0"/>
              <a:t> - электронный </a:t>
            </a:r>
            <a:endParaRPr lang="ru-RU" dirty="0" smtClean="0"/>
          </a:p>
          <a:p>
            <a:pPr lvl="0"/>
            <a:r>
              <a:rPr lang="ru-RU" dirty="0" smtClean="0"/>
              <a:t>банк </a:t>
            </a:r>
            <a:r>
              <a:rPr lang="ru-RU" dirty="0"/>
              <a:t>документов «Подвиг Народа в Великой </a:t>
            </a:r>
            <a:endParaRPr lang="ru-RU" dirty="0" smtClean="0"/>
          </a:p>
          <a:p>
            <a:pPr lvl="0"/>
            <a:r>
              <a:rPr lang="ru-RU" dirty="0" smtClean="0"/>
              <a:t>Отечественной </a:t>
            </a:r>
            <a:r>
              <a:rPr lang="ru-RU" dirty="0"/>
              <a:t>войне 1941-1945 гг.» </a:t>
            </a:r>
            <a:endParaRPr lang="ru-RU" dirty="0" smtClean="0"/>
          </a:p>
          <a:p>
            <a:pPr lvl="0"/>
            <a:r>
              <a:rPr lang="ru-RU" b="1" dirty="0" smtClean="0"/>
              <a:t>http</a:t>
            </a:r>
            <a:r>
              <a:rPr lang="ru-RU" b="1" dirty="0"/>
              <a:t>://www.sibmemorial.ru </a:t>
            </a:r>
            <a:r>
              <a:rPr lang="ru-RU" dirty="0" smtClean="0"/>
              <a:t>– Новосибирская</a:t>
            </a:r>
          </a:p>
          <a:p>
            <a:pPr lvl="0"/>
            <a:r>
              <a:rPr lang="ru-RU" dirty="0" smtClean="0"/>
              <a:t>книга </a:t>
            </a:r>
            <a:r>
              <a:rPr lang="ru-RU" dirty="0"/>
              <a:t>памяти. </a:t>
            </a:r>
            <a:endParaRPr lang="ru-RU" dirty="0" smtClean="0"/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5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037" y="140771"/>
            <a:ext cx="8856984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   </a:t>
            </a:r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Кроме </a:t>
            </a:r>
            <a:r>
              <a:rPr lang="ru-RU" sz="2200" b="1" dirty="0">
                <a:solidFill>
                  <a:prstClr val="black"/>
                </a:solidFill>
                <a:latin typeface="Monotype Corsiva" pitchFamily="66" charset="0"/>
              </a:rPr>
              <a:t>основных названных </a:t>
            </a:r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источников, можно использовать архивы </a:t>
            </a:r>
          </a:p>
          <a:p>
            <a:pPr lvl="0"/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тех </a:t>
            </a:r>
            <a:r>
              <a:rPr lang="ru-RU" sz="2200" b="1" dirty="0">
                <a:solidFill>
                  <a:prstClr val="black"/>
                </a:solidFill>
                <a:latin typeface="Monotype Corsiva" pitchFamily="66" charset="0"/>
              </a:rPr>
              <a:t>учреждений, в которых работали ваши родственники на протяжении своей жизни. </a:t>
            </a:r>
            <a:endParaRPr lang="ru-RU" sz="9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lvl="0" algn="r"/>
            <a:r>
              <a:rPr lang="ru-RU" dirty="0" smtClean="0">
                <a:solidFill>
                  <a:prstClr val="black"/>
                </a:solidFill>
              </a:rPr>
              <a:t>   </a:t>
            </a:r>
            <a:r>
              <a:rPr lang="ru-RU" sz="2000" dirty="0" smtClean="0">
                <a:solidFill>
                  <a:prstClr val="black"/>
                </a:solidFill>
              </a:rPr>
              <a:t>Сведения </a:t>
            </a:r>
            <a:r>
              <a:rPr lang="ru-RU" sz="2000" dirty="0">
                <a:solidFill>
                  <a:prstClr val="black"/>
                </a:solidFill>
              </a:rPr>
              <a:t>о военнослужащих можно </a:t>
            </a:r>
            <a:r>
              <a:rPr lang="ru-RU" sz="2000" dirty="0" smtClean="0">
                <a:solidFill>
                  <a:prstClr val="black"/>
                </a:solidFill>
              </a:rPr>
              <a:t>получить</a:t>
            </a:r>
          </a:p>
          <a:p>
            <a:pPr lvl="0" algn="r"/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в </a:t>
            </a:r>
            <a:r>
              <a:rPr lang="ru-RU" sz="2000" dirty="0" smtClean="0">
                <a:solidFill>
                  <a:prstClr val="black"/>
                </a:solidFill>
              </a:rPr>
              <a:t>Военно-историческом архиве </a:t>
            </a:r>
            <a:r>
              <a:rPr lang="ru-RU" sz="2000" dirty="0">
                <a:solidFill>
                  <a:prstClr val="black"/>
                </a:solidFill>
              </a:rPr>
              <a:t>в Москве. </a:t>
            </a:r>
            <a:endParaRPr lang="ru-RU" sz="2000" dirty="0" smtClean="0">
              <a:solidFill>
                <a:prstClr val="black"/>
              </a:solidFill>
            </a:endParaRPr>
          </a:p>
          <a:p>
            <a:pPr lvl="0" algn="r"/>
            <a:r>
              <a:rPr lang="ru-RU" sz="2000" dirty="0" smtClean="0">
                <a:solidFill>
                  <a:prstClr val="black"/>
                </a:solidFill>
              </a:rPr>
              <a:t>Для </a:t>
            </a:r>
            <a:r>
              <a:rPr lang="ru-RU" sz="2000" dirty="0">
                <a:solidFill>
                  <a:prstClr val="black"/>
                </a:solidFill>
              </a:rPr>
              <a:t>этого потребуется знание названий и </a:t>
            </a:r>
            <a:r>
              <a:rPr lang="ru-RU" sz="2000" dirty="0" smtClean="0">
                <a:solidFill>
                  <a:prstClr val="black"/>
                </a:solidFill>
              </a:rPr>
              <a:t>номеров военных </a:t>
            </a:r>
            <a:r>
              <a:rPr lang="ru-RU" sz="2000" dirty="0">
                <a:solidFill>
                  <a:prstClr val="black"/>
                </a:solidFill>
              </a:rPr>
              <a:t>частей, </a:t>
            </a:r>
            <a:endParaRPr lang="ru-RU" sz="2000" dirty="0" smtClean="0">
              <a:solidFill>
                <a:prstClr val="black"/>
              </a:solidFill>
            </a:endParaRPr>
          </a:p>
          <a:p>
            <a:pPr lvl="0" algn="r"/>
            <a:r>
              <a:rPr lang="ru-RU" sz="2000" dirty="0" smtClean="0">
                <a:solidFill>
                  <a:prstClr val="black"/>
                </a:solidFill>
              </a:rPr>
              <a:t>в </a:t>
            </a:r>
            <a:r>
              <a:rPr lang="ru-RU" sz="2000" dirty="0">
                <a:solidFill>
                  <a:prstClr val="black"/>
                </a:solidFill>
              </a:rPr>
              <a:t>которых служили </a:t>
            </a:r>
            <a:r>
              <a:rPr lang="ru-RU" sz="2000" dirty="0" smtClean="0">
                <a:solidFill>
                  <a:prstClr val="black"/>
                </a:solidFill>
              </a:rPr>
              <a:t>предки, а </a:t>
            </a:r>
            <a:r>
              <a:rPr lang="ru-RU" sz="2000" dirty="0">
                <a:solidFill>
                  <a:prstClr val="black"/>
                </a:solidFill>
              </a:rPr>
              <a:t>также примерные даты службы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</a:p>
          <a:p>
            <a:pPr lvl="0" algn="r"/>
            <a:endParaRPr lang="ru-RU" sz="900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      </a:t>
            </a:r>
          </a:p>
          <a:p>
            <a:pPr lvl="0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Много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сведений о военнослужащих хранятся в Центральном архиве министерства обороны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РФ,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находящимся в Подольске. </a:t>
            </a:r>
            <a:endParaRPr lang="ru-RU" sz="20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Рисунок 3" descr="http://static.familyspace.ru/i/upload/webinars/4/poisk-uchastnikov-vov-17_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29391"/>
            <a:ext cx="6944243" cy="29527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29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114" y="332656"/>
            <a:ext cx="4608512" cy="6242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latin typeface="Monotype Corsiva" pitchFamily="66" charset="0"/>
                <a:ea typeface="Times New Roman"/>
                <a:cs typeface="Times New Roman"/>
              </a:rPr>
              <a:t>Документы в ЦАМО </a:t>
            </a:r>
            <a:endParaRPr lang="ru-RU" sz="2000" b="1" dirty="0" smtClean="0">
              <a:latin typeface="Monotype Corsiva" pitchFamily="66" charset="0"/>
              <a:ea typeface="Times New Roman"/>
              <a:cs typeface="Times New Roman"/>
            </a:endParaRPr>
          </a:p>
          <a:p>
            <a:pPr algn="ctr">
              <a:spcAft>
                <a:spcPts val="1000"/>
              </a:spcAft>
            </a:pPr>
            <a:r>
              <a:rPr lang="ru-RU" sz="2000" b="1" dirty="0" smtClean="0">
                <a:latin typeface="Monotype Corsiva" pitchFamily="66" charset="0"/>
                <a:ea typeface="Times New Roman"/>
                <a:cs typeface="Times New Roman"/>
              </a:rPr>
              <a:t>хранятся в </a:t>
            </a:r>
            <a:r>
              <a:rPr lang="ru-RU" sz="2000" b="1" dirty="0">
                <a:latin typeface="Monotype Corsiva" pitchFamily="66" charset="0"/>
                <a:ea typeface="Times New Roman"/>
                <a:cs typeface="Times New Roman"/>
              </a:rPr>
              <a:t>более десяти отделах. </a:t>
            </a:r>
            <a:endParaRPr lang="ru-RU" sz="2000" b="1" dirty="0" smtClean="0">
              <a:latin typeface="Monotype Corsiva" pitchFamily="66" charset="0"/>
              <a:ea typeface="Times New Roman"/>
              <a:cs typeface="Times New Roman"/>
            </a:endParaRPr>
          </a:p>
          <a:p>
            <a:pPr algn="ctr">
              <a:spcAft>
                <a:spcPts val="1000"/>
              </a:spcAft>
            </a:pPr>
            <a:r>
              <a:rPr lang="ru-RU" sz="2000" b="1" dirty="0" smtClean="0">
                <a:latin typeface="Monotype Corsiva" pitchFamily="66" charset="0"/>
                <a:ea typeface="Times New Roman"/>
                <a:cs typeface="Times New Roman"/>
              </a:rPr>
              <a:t>Наиболее </a:t>
            </a:r>
            <a:r>
              <a:rPr lang="ru-RU" sz="2000" b="1" dirty="0">
                <a:latin typeface="Monotype Corsiva" pitchFamily="66" charset="0"/>
                <a:ea typeface="Times New Roman"/>
                <a:cs typeface="Times New Roman"/>
              </a:rPr>
              <a:t>востребованы у обратившихся </a:t>
            </a:r>
            <a:endParaRPr lang="ru-RU" sz="2000" b="1" dirty="0" smtClean="0">
              <a:latin typeface="Monotype Corsiva" pitchFamily="66" charset="0"/>
              <a:ea typeface="Times New Roman"/>
              <a:cs typeface="Times New Roman"/>
            </a:endParaRPr>
          </a:p>
          <a:p>
            <a:pPr algn="ctr">
              <a:spcAft>
                <a:spcPts val="1000"/>
              </a:spcAft>
            </a:pPr>
            <a:r>
              <a:rPr lang="ru-RU" sz="2000" b="1" dirty="0" smtClean="0">
                <a:latin typeface="Monotype Corsiva" pitchFamily="66" charset="0"/>
                <a:ea typeface="Times New Roman"/>
                <a:cs typeface="Times New Roman"/>
              </a:rPr>
              <a:t>в </a:t>
            </a:r>
            <a:r>
              <a:rPr lang="ru-RU" sz="2000" b="1" dirty="0">
                <a:latin typeface="Monotype Corsiva" pitchFamily="66" charset="0"/>
                <a:ea typeface="Times New Roman"/>
                <a:cs typeface="Times New Roman"/>
              </a:rPr>
              <a:t>архив следующие</a:t>
            </a:r>
            <a:r>
              <a:rPr lang="ru-RU" sz="2000" b="1" dirty="0" smtClean="0">
                <a:latin typeface="Monotype Corsiva" pitchFamily="66" charset="0"/>
                <a:ea typeface="Times New Roman"/>
                <a:cs typeface="Times New Roman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E3001B"/>
                </a:solidFill>
                <a:latin typeface="Monotype Corsiva" pitchFamily="66" charset="0"/>
                <a:ea typeface="Times New Roman"/>
                <a:cs typeface="Times New Roman"/>
              </a:rPr>
              <a:t>*  2 </a:t>
            </a:r>
            <a:r>
              <a:rPr lang="ru-RU" sz="2000" b="1" dirty="0">
                <a:solidFill>
                  <a:srgbClr val="E3001B"/>
                </a:solidFill>
                <a:latin typeface="Monotype Corsiva" pitchFamily="66" charset="0"/>
                <a:ea typeface="Times New Roman"/>
                <a:cs typeface="Times New Roman"/>
              </a:rPr>
              <a:t>отдел</a:t>
            </a:r>
            <a:r>
              <a:rPr lang="ru-RU" sz="2000" b="1" dirty="0">
                <a:latin typeface="Monotype Corsiva" pitchFamily="66" charset="0"/>
                <a:ea typeface="Times New Roman"/>
                <a:cs typeface="Times New Roman"/>
              </a:rPr>
              <a:t> – </a:t>
            </a:r>
            <a:r>
              <a:rPr lang="ru-RU" sz="2000" b="1" dirty="0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</a:rPr>
              <a:t>наградные</a:t>
            </a:r>
            <a:endParaRPr lang="ru-RU" sz="2000" b="1" dirty="0">
              <a:latin typeface="Monotype Corsiva" pitchFamily="66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000" b="1" dirty="0" smtClean="0">
                <a:solidFill>
                  <a:srgbClr val="E3001B"/>
                </a:solidFill>
                <a:latin typeface="Monotype Corsiva" pitchFamily="66" charset="0"/>
                <a:ea typeface="Times New Roman"/>
                <a:cs typeface="Times New Roman"/>
              </a:rPr>
              <a:t>* 5 </a:t>
            </a:r>
            <a:r>
              <a:rPr lang="ru-RU" sz="2000" b="1" dirty="0">
                <a:solidFill>
                  <a:srgbClr val="E3001B"/>
                </a:solidFill>
                <a:latin typeface="Monotype Corsiva" pitchFamily="66" charset="0"/>
                <a:ea typeface="Times New Roman"/>
                <a:cs typeface="Times New Roman"/>
              </a:rPr>
              <a:t>отдел</a:t>
            </a:r>
            <a:r>
              <a:rPr lang="ru-RU" sz="2000" b="1" dirty="0">
                <a:latin typeface="Monotype Corsiva" pitchFamily="66" charset="0"/>
                <a:ea typeface="Times New Roman"/>
                <a:cs typeface="Times New Roman"/>
              </a:rPr>
              <a:t> – </a:t>
            </a:r>
            <a:r>
              <a:rPr lang="ru-RU" sz="2000" b="1" dirty="0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</a:rPr>
              <a:t>личные дела офицерского состава </a:t>
            </a:r>
            <a:r>
              <a:rPr lang="ru-RU" sz="2000" b="1" dirty="0" smtClean="0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</a:rPr>
              <a:t>и генералов</a:t>
            </a:r>
            <a:endParaRPr lang="ru-RU" sz="2000" b="1" dirty="0">
              <a:latin typeface="Monotype Corsiva" pitchFamily="66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000" b="1" dirty="0" smtClean="0">
                <a:solidFill>
                  <a:srgbClr val="E3001B"/>
                </a:solidFill>
                <a:latin typeface="Monotype Corsiva" pitchFamily="66" charset="0"/>
                <a:ea typeface="Times New Roman"/>
                <a:cs typeface="Times New Roman"/>
              </a:rPr>
              <a:t>* 6 </a:t>
            </a:r>
            <a:r>
              <a:rPr lang="ru-RU" sz="2000" b="1" dirty="0">
                <a:solidFill>
                  <a:srgbClr val="E3001B"/>
                </a:solidFill>
                <a:latin typeface="Monotype Corsiva" pitchFamily="66" charset="0"/>
                <a:ea typeface="Times New Roman"/>
                <a:cs typeface="Times New Roman"/>
              </a:rPr>
              <a:t>отдел</a:t>
            </a:r>
            <a:r>
              <a:rPr lang="ru-RU" sz="2000" b="1" dirty="0">
                <a:latin typeface="Monotype Corsiva" pitchFamily="66" charset="0"/>
                <a:ea typeface="Times New Roman"/>
                <a:cs typeface="Times New Roman"/>
              </a:rPr>
              <a:t> – </a:t>
            </a:r>
            <a:r>
              <a:rPr lang="ru-RU" sz="2000" b="1" dirty="0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</a:rPr>
              <a:t>документация Красной Армии (политический состав)</a:t>
            </a:r>
            <a:endParaRPr lang="ru-RU" sz="2000" b="1" dirty="0">
              <a:latin typeface="Monotype Corsiva" pitchFamily="66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000" b="1" dirty="0" smtClean="0">
                <a:solidFill>
                  <a:srgbClr val="E3001B"/>
                </a:solidFill>
                <a:latin typeface="Monotype Corsiva" pitchFamily="66" charset="0"/>
                <a:ea typeface="Times New Roman"/>
                <a:cs typeface="Times New Roman"/>
              </a:rPr>
              <a:t>* 9 </a:t>
            </a:r>
            <a:r>
              <a:rPr lang="ru-RU" sz="2000" b="1" dirty="0">
                <a:solidFill>
                  <a:srgbClr val="E3001B"/>
                </a:solidFill>
                <a:latin typeface="Monotype Corsiva" pitchFamily="66" charset="0"/>
                <a:ea typeface="Times New Roman"/>
                <a:cs typeface="Times New Roman"/>
              </a:rPr>
              <a:t>отдел</a:t>
            </a:r>
            <a:r>
              <a:rPr lang="ru-RU" sz="2000" b="1" dirty="0">
                <a:latin typeface="Monotype Corsiva" pitchFamily="66" charset="0"/>
                <a:ea typeface="Times New Roman"/>
                <a:cs typeface="Times New Roman"/>
              </a:rPr>
              <a:t> –</a:t>
            </a:r>
            <a:r>
              <a:rPr lang="ru-RU" sz="2000" b="1" dirty="0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</a:rPr>
              <a:t> картотека потерь и военнопленных </a:t>
            </a:r>
            <a:r>
              <a:rPr lang="ru-RU" sz="2000" b="1" dirty="0" smtClean="0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</a:rPr>
              <a:t> (</a:t>
            </a:r>
            <a:r>
              <a:rPr lang="ru-RU" sz="2000" b="1" dirty="0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</a:rPr>
              <a:t>сержанты и рядовые)</a:t>
            </a:r>
            <a:endParaRPr lang="ru-RU" sz="2000" b="1" dirty="0">
              <a:latin typeface="Monotype Corsiva" pitchFamily="66" charset="0"/>
              <a:ea typeface="Calibri"/>
              <a:cs typeface="Times New Roman"/>
            </a:endParaRPr>
          </a:p>
          <a:p>
            <a:r>
              <a:rPr lang="ru-RU" sz="2000" b="1" dirty="0" smtClean="0">
                <a:solidFill>
                  <a:srgbClr val="E3001B"/>
                </a:solidFill>
                <a:latin typeface="Monotype Corsiva" pitchFamily="66" charset="0"/>
                <a:ea typeface="Times New Roman"/>
              </a:rPr>
              <a:t> *11 </a:t>
            </a:r>
            <a:r>
              <a:rPr lang="ru-RU" sz="2000" b="1" dirty="0">
                <a:solidFill>
                  <a:srgbClr val="E3001B"/>
                </a:solidFill>
                <a:latin typeface="Monotype Corsiva" pitchFamily="66" charset="0"/>
                <a:ea typeface="Times New Roman"/>
              </a:rPr>
              <a:t>отдел</a:t>
            </a:r>
            <a:r>
              <a:rPr lang="ru-RU" sz="2000" b="1" dirty="0">
                <a:latin typeface="Monotype Corsiva" pitchFamily="66" charset="0"/>
                <a:ea typeface="Times New Roman"/>
              </a:rPr>
              <a:t> - </a:t>
            </a:r>
            <a:r>
              <a:rPr lang="ru-RU" sz="2000" b="1" dirty="0">
                <a:solidFill>
                  <a:srgbClr val="000000"/>
                </a:solidFill>
                <a:latin typeface="Monotype Corsiva" pitchFamily="66" charset="0"/>
                <a:ea typeface="Times New Roman"/>
              </a:rPr>
              <a:t>картотеки персонального учёта, потерь, военнопленных офицеров и генералов и картотека награжденных медалями и орденами всех военнослужащих.</a:t>
            </a:r>
            <a:endParaRPr lang="ru-RU" sz="2000" b="1" dirty="0">
              <a:latin typeface="Monotype Corsiva" pitchFamily="66" charset="0"/>
            </a:endParaRPr>
          </a:p>
        </p:txBody>
      </p:sp>
      <p:pic>
        <p:nvPicPr>
          <p:cNvPr id="3" name="Рисунок 2" descr="C:\Users\lubochko\Downloads\arhiv002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26" y="476672"/>
            <a:ext cx="4000500" cy="5931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04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551"/>
          <a:stretch/>
        </p:blipFill>
        <p:spPr bwMode="auto">
          <a:xfrm>
            <a:off x="621217" y="1172777"/>
            <a:ext cx="814467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5661248"/>
            <a:ext cx="493635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</a:rPr>
              <a:t>https://geno.ru/poisk-predkov/</a:t>
            </a:r>
            <a:endParaRPr lang="ru-RU" sz="25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9212" y="277833"/>
            <a:ext cx="6545382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 ПОМОЩЬ  ТЕМ, КТО  ЗАНИМАЕТСЯ ГЕНЕАЛОГИЕЙ </a:t>
            </a:r>
          </a:p>
          <a:p>
            <a:pPr algn="ctr"/>
            <a:endParaRPr lang="ru-RU" sz="9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Международный институт генеалогических  исследований»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4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0736" r="50000" b="10651"/>
          <a:stretch/>
        </p:blipFill>
        <p:spPr bwMode="auto">
          <a:xfrm>
            <a:off x="344674" y="321474"/>
            <a:ext cx="5907709" cy="37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79138" y="2708920"/>
            <a:ext cx="31102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hlinkClick r:id="rId3"/>
              </a:rPr>
              <a:t>http://pribaikal.ru</a:t>
            </a:r>
            <a:r>
              <a:rPr lang="en-US" sz="2000" b="1" dirty="0" smtClean="0">
                <a:hlinkClick r:id="rId3"/>
              </a:rPr>
              <a:t>/</a:t>
            </a:r>
            <a:endParaRPr lang="ru-RU" sz="2000" b="1" dirty="0" smtClean="0"/>
          </a:p>
          <a:p>
            <a:pPr algn="ctr"/>
            <a:r>
              <a:rPr lang="en-US" sz="2000" b="1" dirty="0" smtClean="0"/>
              <a:t>genealogy-research.html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8899" y="4089261"/>
            <a:ext cx="87004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Контакты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Заседания проводятся во 1-ю среду и 3-ю субботу каждого месяца в 15.00 по адресу: г. Иркутск, ИОГУНБ им. И.И. Молчанова-Сибирского (ул. Лермонтова, 253, Академгородок, ост. Госуниверситет), отдел библиографии и краеведения, </a:t>
            </a:r>
            <a:r>
              <a:rPr lang="ru-RU" dirty="0" err="1">
                <a:solidFill>
                  <a:prstClr val="black"/>
                </a:solidFill>
              </a:rPr>
              <a:t>каб</a:t>
            </a:r>
            <a:r>
              <a:rPr lang="ru-RU" dirty="0">
                <a:solidFill>
                  <a:prstClr val="black"/>
                </a:solidFill>
              </a:rPr>
              <a:t>. 514, тел. 486680 доп. 622 (секретарь общества Лидия Афанасьевна Казанцева). </a:t>
            </a: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Электронный адрес: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natussa-irk@yandex.ru – председатель Иркутского общества «Родословие» Наталия Сергеевна Пономарева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36453" y="561651"/>
            <a:ext cx="220124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 smtClean="0">
                <a:latin typeface="Monotype Corsiva" pitchFamily="66" charset="0"/>
              </a:rPr>
              <a:t>Иркутское</a:t>
            </a:r>
          </a:p>
          <a:p>
            <a:pPr algn="ctr"/>
            <a:r>
              <a:rPr lang="ru-RU" sz="3000" b="1" dirty="0" smtClean="0">
                <a:latin typeface="Monotype Corsiva" pitchFamily="66" charset="0"/>
              </a:rPr>
              <a:t> общество</a:t>
            </a:r>
          </a:p>
          <a:p>
            <a:pPr algn="ctr"/>
            <a:r>
              <a:rPr lang="ru-RU" sz="3000" b="1" dirty="0" smtClean="0">
                <a:latin typeface="Monotype Corsiva" pitchFamily="66" charset="0"/>
              </a:rPr>
              <a:t> </a:t>
            </a:r>
            <a:r>
              <a:rPr lang="ru-RU" sz="3000" b="1" dirty="0">
                <a:latin typeface="Monotype Corsiva" pitchFamily="66" charset="0"/>
              </a:rPr>
              <a:t>«Родословие» </a:t>
            </a:r>
          </a:p>
        </p:txBody>
      </p:sp>
    </p:spTree>
    <p:extLst>
      <p:ext uri="{BB962C8B-B14F-4D97-AF65-F5344CB8AC3E}">
        <p14:creationId xmlns:p14="http://schemas.microsoft.com/office/powerpoint/2010/main" val="143245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747" y="260648"/>
            <a:ext cx="8208912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500" b="1" dirty="0" smtClean="0">
                <a:latin typeface="Monotype Corsiva" pitchFamily="66" charset="0"/>
              </a:rPr>
              <a:t>Исследователю в помощь от</a:t>
            </a:r>
          </a:p>
          <a:p>
            <a:pPr lvl="0" algn="ctr"/>
            <a:r>
              <a:rPr lang="ru-RU" sz="3000" b="1" dirty="0" smtClean="0">
                <a:solidFill>
                  <a:prstClr val="black"/>
                </a:solidFill>
                <a:latin typeface="Monotype Corsiva" pitchFamily="66" charset="0"/>
              </a:rPr>
              <a:t>Иркутского  общества  </a:t>
            </a:r>
            <a:r>
              <a:rPr lang="ru-RU" sz="3000" b="1" dirty="0">
                <a:solidFill>
                  <a:prstClr val="black"/>
                </a:solidFill>
                <a:latin typeface="Monotype Corsiva" pitchFamily="66" charset="0"/>
              </a:rPr>
              <a:t>«Родословие»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hlinkClick r:id="rId2"/>
              </a:rPr>
              <a:t>* Списки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военнослужащих захороненных на Амурском кладбище Иркутска (1941-1945)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Списки военнослужащих захороненных на Свердловском кладбище Иркутска (1941-1945)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Списки военнослужащих захороненных на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hlinkClick r:id="rId4"/>
              </a:rPr>
              <a:t>Маратовском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 кладбище Иркутска (1941-1945)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Списки военнослужащих захороненных на территории Иркутска без указания кладбища (1941-1945)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hlinkClick r:id="rId6"/>
              </a:rPr>
              <a:t>Списки военнослужащих захороненных на территории Иркутской области (фамилии на стеле мемориала Амурского кладбища)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hlinkClick r:id="rId7"/>
              </a:rPr>
              <a:t>Списки военнослужащих захороненных в Иркутске или других городах Иркутской области (без указания места погребения)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7727" y="4869160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  <a:latin typeface="Monotype Corsiva" pitchFamily="66" charset="0"/>
              </a:rPr>
              <a:t>    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Дополнять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генеалогические  исследования 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можно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также  изучением 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литературы: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энциклопедий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, адресных книг, автобиографий,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мемуаров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. </a:t>
            </a:r>
          </a:p>
          <a:p>
            <a:pPr lvl="0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        Изучение 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истории своей семьи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имеет  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большой нравственный и </a:t>
            </a:r>
          </a:p>
          <a:p>
            <a:pPr lvl="0"/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воспитательный аспект для вас и ваших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детей  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и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большое 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значение для сохранения социальной памяти поколений.</a:t>
            </a:r>
          </a:p>
        </p:txBody>
      </p:sp>
    </p:spTree>
    <p:extLst>
      <p:ext uri="{BB962C8B-B14F-4D97-AF65-F5344CB8AC3E}">
        <p14:creationId xmlns:p14="http://schemas.microsoft.com/office/powerpoint/2010/main" val="398662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04664"/>
            <a:ext cx="84969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       </a:t>
            </a:r>
            <a:r>
              <a:rPr lang="ru-RU" sz="2000" b="1" dirty="0" smtClean="0"/>
              <a:t>Как </a:t>
            </a:r>
            <a:r>
              <a:rPr lang="ru-RU" sz="2000" b="1" dirty="0"/>
              <a:t>восстановить историю своей семьи?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(</a:t>
            </a:r>
            <a:r>
              <a:rPr lang="ru-RU" sz="2000" b="1" dirty="0"/>
              <a:t>Практические советы)</a:t>
            </a:r>
          </a:p>
          <a:p>
            <a:endParaRPr lang="ru-RU" sz="900" dirty="0"/>
          </a:p>
          <a:p>
            <a:r>
              <a:rPr lang="ru-RU" dirty="0" smtClean="0"/>
              <a:t>     </a:t>
            </a:r>
            <a:r>
              <a:rPr lang="ru-RU" sz="2000" dirty="0" smtClean="0"/>
              <a:t>Восстановление </a:t>
            </a:r>
            <a:r>
              <a:rPr lang="ru-RU" sz="2000" dirty="0"/>
              <a:t>своей родословной, истории своей семьи – интересное и очень важное дело. В настоящее время </a:t>
            </a:r>
            <a:r>
              <a:rPr lang="ru-RU" sz="2000" dirty="0" smtClean="0"/>
              <a:t>многие </a:t>
            </a:r>
            <a:r>
              <a:rPr lang="ru-RU" sz="2000" dirty="0"/>
              <a:t>люди искренне хотят знать свои корни, но не знают с чего начать. </a:t>
            </a:r>
          </a:p>
          <a:p>
            <a:pPr algn="just"/>
            <a:r>
              <a:rPr lang="ru-RU" sz="2000" dirty="0" smtClean="0"/>
              <a:t>    Реконструкция </a:t>
            </a:r>
            <a:r>
              <a:rPr lang="ru-RU" sz="2000" dirty="0"/>
              <a:t>истории своей семьи </a:t>
            </a:r>
            <a:r>
              <a:rPr lang="ru-RU" sz="2000" dirty="0" smtClean="0"/>
              <a:t>– кропотливый </a:t>
            </a:r>
            <a:r>
              <a:rPr lang="ru-RU" sz="2000" dirty="0"/>
              <a:t>и тяжелый труд, имеющий свои точки отсчета, и последующие этапы исследовательской деятельности. </a:t>
            </a:r>
            <a:endParaRPr lang="ru-RU" sz="2000" dirty="0" smtClean="0"/>
          </a:p>
          <a:p>
            <a:pPr algn="just"/>
            <a:r>
              <a:rPr lang="ru-RU" sz="2000" dirty="0"/>
              <a:t> </a:t>
            </a:r>
            <a:r>
              <a:rPr lang="ru-RU" sz="2000" dirty="0" smtClean="0"/>
              <a:t>    История семьи, как </a:t>
            </a:r>
            <a:r>
              <a:rPr lang="ru-RU" sz="2000" dirty="0"/>
              <a:t>любая история, </a:t>
            </a:r>
            <a:r>
              <a:rPr lang="ru-RU" sz="2000" dirty="0" smtClean="0"/>
              <a:t>пишется </a:t>
            </a:r>
            <a:r>
              <a:rPr lang="ru-RU" sz="2000" dirty="0"/>
              <a:t>по формуле </a:t>
            </a:r>
            <a:r>
              <a:rPr lang="ru-RU" sz="2000" dirty="0" smtClean="0"/>
              <a:t>–</a:t>
            </a:r>
          </a:p>
          <a:p>
            <a:pPr algn="just"/>
            <a:r>
              <a:rPr lang="ru-RU" sz="2000" dirty="0" smtClean="0"/>
              <a:t> </a:t>
            </a:r>
            <a:r>
              <a:rPr lang="ru-RU" sz="2000" dirty="0"/>
              <a:t>источник плюс </a:t>
            </a:r>
            <a:r>
              <a:rPr lang="ru-RU" sz="2000" dirty="0" smtClean="0"/>
              <a:t>историк.</a:t>
            </a:r>
          </a:p>
          <a:p>
            <a:pPr algn="just"/>
            <a:endParaRPr lang="ru-RU" sz="900" dirty="0"/>
          </a:p>
          <a:p>
            <a:pPr algn="ctr"/>
            <a:r>
              <a:rPr lang="ru-RU" sz="2000" dirty="0" smtClean="0"/>
              <a:t>         </a:t>
            </a:r>
            <a:r>
              <a:rPr lang="ru-RU" sz="2000" b="1" dirty="0" smtClean="0"/>
              <a:t>Все </a:t>
            </a:r>
            <a:r>
              <a:rPr lang="ru-RU" sz="2000" b="1" dirty="0"/>
              <a:t>генеалогические исследования строятся на </a:t>
            </a:r>
            <a:r>
              <a:rPr lang="ru-RU" sz="2000" b="1" dirty="0" smtClean="0"/>
              <a:t>основе</a:t>
            </a:r>
          </a:p>
          <a:p>
            <a:pPr algn="ctr"/>
            <a:r>
              <a:rPr lang="ru-RU" sz="2000" b="1" dirty="0" smtClean="0"/>
              <a:t> </a:t>
            </a:r>
            <a:r>
              <a:rPr lang="ru-RU" sz="2000" b="1" dirty="0"/>
              <a:t>трех базовых принципов:</a:t>
            </a:r>
          </a:p>
          <a:p>
            <a:endParaRPr lang="ru-RU" sz="900" dirty="0"/>
          </a:p>
          <a:p>
            <a:r>
              <a:rPr lang="ru-RU" sz="2000" dirty="0"/>
              <a:t>1) имена людей </a:t>
            </a:r>
            <a:r>
              <a:rPr lang="ru-RU" sz="2000" dirty="0" smtClean="0"/>
              <a:t>(определение круга </a:t>
            </a:r>
            <a:r>
              <a:rPr lang="ru-RU" sz="2000" dirty="0"/>
              <a:t>людей, которые станут объектом изучения</a:t>
            </a:r>
            <a:r>
              <a:rPr lang="ru-RU" sz="2000" dirty="0" smtClean="0"/>
              <a:t>);</a:t>
            </a:r>
            <a:endParaRPr lang="ru-RU" sz="2000" dirty="0"/>
          </a:p>
          <a:p>
            <a:endParaRPr lang="ru-RU" sz="900" dirty="0"/>
          </a:p>
          <a:p>
            <a:r>
              <a:rPr lang="ru-RU" sz="2000" dirty="0"/>
              <a:t>2) даты </a:t>
            </a:r>
            <a:r>
              <a:rPr lang="ru-RU" sz="2000" dirty="0" smtClean="0"/>
              <a:t>(определение  ключевых событий, </a:t>
            </a:r>
            <a:r>
              <a:rPr lang="ru-RU" sz="2000" dirty="0"/>
              <a:t>которые помогут восстановить историю семьи</a:t>
            </a:r>
            <a:r>
              <a:rPr lang="ru-RU" sz="2000" dirty="0" smtClean="0"/>
              <a:t>);</a:t>
            </a:r>
            <a:endParaRPr lang="ru-RU" sz="2000" dirty="0"/>
          </a:p>
          <a:p>
            <a:endParaRPr lang="ru-RU" sz="900" dirty="0"/>
          </a:p>
          <a:p>
            <a:r>
              <a:rPr lang="ru-RU" sz="2000" dirty="0"/>
              <a:t>3) привязка к местности </a:t>
            </a:r>
            <a:r>
              <a:rPr lang="ru-RU" sz="2000" dirty="0" smtClean="0"/>
              <a:t>(определение названий </a:t>
            </a:r>
            <a:r>
              <a:rPr lang="ru-RU" sz="2000" dirty="0"/>
              <a:t>мест проживания 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и </a:t>
            </a:r>
            <a:r>
              <a:rPr lang="ru-RU" sz="2000" dirty="0"/>
              <a:t>трудовой деятельности членов семьи).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70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80928"/>
            <a:ext cx="249627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4488473" cy="211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review-image" descr="http://archives.ru/images/photo/2015-crimea-in-history-russua_pres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94348" cy="26992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-5417"/>
            <a:ext cx="432048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b="1" dirty="0" smtClean="0">
              <a:latin typeface="Monotype Corsiva" pitchFamily="66" charset="0"/>
            </a:endParaRPr>
          </a:p>
          <a:p>
            <a:r>
              <a:rPr lang="ru-RU" sz="2500" b="1" dirty="0" smtClean="0">
                <a:solidFill>
                  <a:srgbClr val="FF0000"/>
                </a:solidFill>
                <a:latin typeface="Monotype Corsiva" pitchFamily="66" charset="0"/>
              </a:rPr>
              <a:t>ХОЧУ    ВОСКРЕСИТЬ </a:t>
            </a:r>
          </a:p>
          <a:p>
            <a:r>
              <a:rPr lang="ru-RU" sz="25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5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     </a:t>
            </a:r>
            <a:r>
              <a:rPr lang="ru-RU" sz="2500" b="1" dirty="0">
                <a:solidFill>
                  <a:srgbClr val="FF0000"/>
                </a:solidFill>
                <a:latin typeface="Monotype Corsiva" pitchFamily="66" charset="0"/>
              </a:rPr>
              <a:t>С</a:t>
            </a:r>
            <a:r>
              <a:rPr lang="ru-RU" sz="2500" b="1" dirty="0" smtClean="0">
                <a:solidFill>
                  <a:srgbClr val="FF0000"/>
                </a:solidFill>
                <a:latin typeface="Monotype Corsiva" pitchFamily="66" charset="0"/>
              </a:rPr>
              <a:t>ВОИХ   ПРЕДКОВ</a:t>
            </a:r>
            <a:endParaRPr lang="ru-RU" sz="2500" b="1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900" b="1" dirty="0" smtClean="0">
              <a:latin typeface="Monotype Corsiva" pitchFamily="66" charset="0"/>
            </a:endParaRPr>
          </a:p>
          <a:p>
            <a:pPr algn="r"/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Хочу </a:t>
            </a: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воскресить своих предков,</a:t>
            </a:r>
            <a:b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хоть что-нибудь в сердце сберечь.</a:t>
            </a:r>
            <a:b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Они словно птицы на ветках,</a:t>
            </a:r>
            <a:b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и мне непонятна их речь.</a:t>
            </a:r>
          </a:p>
          <a:p>
            <a:endParaRPr lang="ru-RU" sz="22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Живут </a:t>
            </a: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в небесах мои бабки</a:t>
            </a:r>
            <a:b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и ангелов кормят с руки.</a:t>
            </a:r>
            <a:b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На райское пение падки,</a:t>
            </a:r>
            <a:b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на доброе слово легки</a:t>
            </a:r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.</a:t>
            </a:r>
            <a:endParaRPr lang="ru-RU" sz="2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AutoShape 2" descr="Стихи о роде и предках"/>
          <p:cNvSpPr>
            <a:spLocks noChangeAspect="1" noChangeArrowheads="1"/>
          </p:cNvSpPr>
          <p:nvPr/>
        </p:nvSpPr>
        <p:spPr bwMode="auto">
          <a:xfrm>
            <a:off x="155575" y="-3886200"/>
            <a:ext cx="11430000" cy="80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148064" y="3068960"/>
            <a:ext cx="3762300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Не слышно им плача и грома,</a:t>
            </a:r>
            <a:b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и это уже на века.</a:t>
            </a:r>
            <a:b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И нет у них отчего дома,</a:t>
            </a:r>
            <a:b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а только одни облака</a:t>
            </a:r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.</a:t>
            </a:r>
          </a:p>
          <a:p>
            <a:pPr lvl="0" algn="r"/>
            <a:endParaRPr lang="ru-RU" sz="22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Они в кринолины одеты.</a:t>
            </a:r>
            <a:b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И льется божественный свет</a:t>
            </a:r>
            <a:b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от бабушки Елизаветы</a:t>
            </a:r>
            <a:b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к прабабушке </a:t>
            </a:r>
            <a:r>
              <a:rPr lang="ru-RU" sz="2200" b="1" dirty="0" err="1">
                <a:solidFill>
                  <a:srgbClr val="002060"/>
                </a:solidFill>
                <a:latin typeface="Monotype Corsiva" pitchFamily="66" charset="0"/>
              </a:rPr>
              <a:t>Элисабет</a:t>
            </a: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.</a:t>
            </a:r>
          </a:p>
          <a:p>
            <a:pPr lvl="0" algn="r"/>
            <a:endParaRPr lang="ru-RU" sz="900" b="1" dirty="0">
              <a:solidFill>
                <a:prstClr val="black"/>
              </a:solidFill>
              <a:latin typeface="Monotype Corsiva" pitchFamily="66" charset="0"/>
            </a:endParaRPr>
          </a:p>
          <a:p>
            <a:pPr lvl="0" algn="r"/>
            <a:r>
              <a:rPr lang="ru-RU" sz="2200" b="1" dirty="0">
                <a:solidFill>
                  <a:prstClr val="black"/>
                </a:solidFill>
                <a:latin typeface="Monotype Corsiva" pitchFamily="66" charset="0"/>
              </a:rPr>
              <a:t>                            </a:t>
            </a:r>
            <a:r>
              <a:rPr lang="ru-RU" sz="2200" b="1" dirty="0" smtClean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Monotype Corsiva" pitchFamily="66" charset="0"/>
              </a:rPr>
              <a:t>Булат Окуджава</a:t>
            </a:r>
          </a:p>
        </p:txBody>
      </p:sp>
    </p:spTree>
    <p:extLst>
      <p:ext uri="{BB962C8B-B14F-4D97-AF65-F5344CB8AC3E}">
        <p14:creationId xmlns:p14="http://schemas.microsoft.com/office/powerpoint/2010/main" val="215500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асилиса\Desktop\Panld1Wywl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63931"/>
            <a:ext cx="5150701" cy="41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8650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444D26">
                    <a:lumMod val="50000"/>
                  </a:srgbClr>
                </a:solidFill>
                <a:latin typeface="Monotype Corsiva"/>
                <a:ea typeface="Times New Roman"/>
              </a:rPr>
              <a:t>Поколенная роспись</a:t>
            </a:r>
            <a:r>
              <a:rPr lang="ru-RU" sz="2400" i="1" dirty="0">
                <a:solidFill>
                  <a:srgbClr val="444D26">
                    <a:lumMod val="50000"/>
                  </a:srgbClr>
                </a:solidFill>
                <a:latin typeface="Monotype Corsiva"/>
                <a:ea typeface="Times New Roman"/>
              </a:rPr>
              <a:t>-это родословная или систематический перечень поколения.</a:t>
            </a:r>
            <a:endParaRPr lang="ru-RU" sz="2400" dirty="0">
              <a:solidFill>
                <a:srgbClr val="444D26">
                  <a:lumMod val="50000"/>
                </a:srgbClr>
              </a:solidFill>
              <a:latin typeface="Times New Roman"/>
              <a:ea typeface="Times New Roman"/>
            </a:endParaRPr>
          </a:p>
          <a:p>
            <a:pPr lvl="0"/>
            <a:r>
              <a:rPr lang="ru-RU" sz="2400" b="1" i="1" dirty="0">
                <a:solidFill>
                  <a:srgbClr val="444D26">
                    <a:lumMod val="50000"/>
                  </a:srgbClr>
                </a:solidFill>
                <a:latin typeface="Monotype Corsiva"/>
                <a:ea typeface="Times New Roman"/>
              </a:rPr>
              <a:t>Поколение-</a:t>
            </a:r>
            <a:r>
              <a:rPr lang="ru-RU" sz="2400" i="1" dirty="0">
                <a:solidFill>
                  <a:srgbClr val="444D26">
                    <a:lumMod val="50000"/>
                  </a:srgbClr>
                </a:solidFill>
                <a:latin typeface="Monotype Corsiva"/>
                <a:ea typeface="Times New Roman"/>
              </a:rPr>
              <a:t>это совокупность родственников одной степени родства по отношению к общему предку. Обычно к одному поколению относят всех детей родителей.</a:t>
            </a:r>
            <a:endParaRPr lang="ru-RU" sz="2400" dirty="0">
              <a:solidFill>
                <a:srgbClr val="444D26">
                  <a:lumMod val="50000"/>
                </a:srgbClr>
              </a:solidFill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377047"/>
            <a:ext cx="36724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i="1" dirty="0">
                <a:solidFill>
                  <a:prstClr val="black"/>
                </a:solidFill>
                <a:latin typeface="Monotype Corsiva"/>
                <a:ea typeface="Times New Roman"/>
              </a:rPr>
              <a:t>I </a:t>
            </a:r>
            <a:r>
              <a:rPr lang="ru-RU" sz="2000" b="1" i="1" dirty="0">
                <a:solidFill>
                  <a:prstClr val="black"/>
                </a:solidFill>
                <a:latin typeface="Monotype Corsiva"/>
                <a:ea typeface="Times New Roman"/>
              </a:rPr>
              <a:t>поколение </a:t>
            </a:r>
            <a:r>
              <a:rPr lang="ru-RU" sz="2000" i="1" dirty="0">
                <a:solidFill>
                  <a:prstClr val="black"/>
                </a:solidFill>
                <a:latin typeface="Monotype Corsiva"/>
                <a:ea typeface="Times New Roman"/>
              </a:rPr>
              <a:t>-  я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000" b="1" i="1" dirty="0">
                <a:solidFill>
                  <a:prstClr val="black"/>
                </a:solidFill>
                <a:latin typeface="Monotype Corsiva"/>
                <a:ea typeface="Times New Roman"/>
              </a:rPr>
              <a:t>II </a:t>
            </a:r>
            <a:r>
              <a:rPr lang="ru-RU" sz="2000" b="1" i="1" dirty="0">
                <a:solidFill>
                  <a:prstClr val="black"/>
                </a:solidFill>
                <a:latin typeface="Monotype Corsiva"/>
                <a:ea typeface="Times New Roman"/>
              </a:rPr>
              <a:t>поколение </a:t>
            </a:r>
            <a:r>
              <a:rPr lang="ru-RU" sz="2000" i="1" dirty="0">
                <a:solidFill>
                  <a:prstClr val="black"/>
                </a:solidFill>
                <a:latin typeface="Monotype Corsiva"/>
                <a:ea typeface="Times New Roman"/>
              </a:rPr>
              <a:t>– родители </a:t>
            </a:r>
            <a:endParaRPr lang="ru-RU" sz="2000" i="1" dirty="0" smtClean="0">
              <a:solidFill>
                <a:prstClr val="black"/>
              </a:solidFill>
              <a:latin typeface="Monotype Corsiva"/>
              <a:ea typeface="Times New Roman"/>
            </a:endParaRPr>
          </a:p>
          <a:p>
            <a:pPr lvl="0"/>
            <a:r>
              <a:rPr lang="ru-RU" sz="2000" i="1" dirty="0" smtClean="0">
                <a:solidFill>
                  <a:prstClr val="black"/>
                </a:solidFill>
                <a:latin typeface="Monotype Corsiva"/>
                <a:ea typeface="Times New Roman"/>
              </a:rPr>
              <a:t>(</a:t>
            </a:r>
            <a:r>
              <a:rPr lang="ru-RU" sz="2000" i="1" dirty="0">
                <a:solidFill>
                  <a:prstClr val="black"/>
                </a:solidFill>
                <a:latin typeface="Monotype Corsiva"/>
                <a:ea typeface="Times New Roman"/>
              </a:rPr>
              <a:t>папа, мама) 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000" b="1" i="1" dirty="0">
                <a:solidFill>
                  <a:prstClr val="black"/>
                </a:solidFill>
                <a:latin typeface="Monotype Corsiva"/>
                <a:ea typeface="Times New Roman"/>
              </a:rPr>
              <a:t>III </a:t>
            </a:r>
            <a:r>
              <a:rPr lang="ru-RU" sz="2000" b="1" i="1" dirty="0">
                <a:solidFill>
                  <a:prstClr val="black"/>
                </a:solidFill>
                <a:latin typeface="Monotype Corsiva"/>
                <a:ea typeface="Times New Roman"/>
              </a:rPr>
              <a:t>поколение </a:t>
            </a:r>
            <a:r>
              <a:rPr lang="ru-RU" sz="2000" i="1" dirty="0">
                <a:solidFill>
                  <a:prstClr val="black"/>
                </a:solidFill>
                <a:latin typeface="Monotype Corsiva"/>
                <a:ea typeface="Times New Roman"/>
              </a:rPr>
              <a:t>–дедушки и бабушки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000" b="1" i="1" dirty="0">
                <a:solidFill>
                  <a:prstClr val="black"/>
                </a:solidFill>
                <a:latin typeface="Monotype Corsiva"/>
                <a:ea typeface="Times New Roman"/>
              </a:rPr>
              <a:t>IV </a:t>
            </a:r>
            <a:r>
              <a:rPr lang="ru-RU" sz="2000" b="1" i="1" dirty="0">
                <a:solidFill>
                  <a:prstClr val="black"/>
                </a:solidFill>
                <a:latin typeface="Monotype Corsiva"/>
                <a:ea typeface="Times New Roman"/>
              </a:rPr>
              <a:t>поколение </a:t>
            </a:r>
            <a:r>
              <a:rPr lang="ru-RU" sz="2000" i="1" dirty="0">
                <a:solidFill>
                  <a:prstClr val="black"/>
                </a:solidFill>
                <a:latin typeface="Monotype Corsiva"/>
                <a:ea typeface="Times New Roman"/>
              </a:rPr>
              <a:t>– прадедушки и прабабушки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000" b="1" i="1" dirty="0">
                <a:solidFill>
                  <a:prstClr val="black"/>
                </a:solidFill>
                <a:latin typeface="Monotype Corsiva"/>
                <a:ea typeface="Times New Roman"/>
              </a:rPr>
              <a:t>V </a:t>
            </a:r>
            <a:r>
              <a:rPr lang="ru-RU" sz="2000" b="1" i="1" dirty="0">
                <a:solidFill>
                  <a:prstClr val="black"/>
                </a:solidFill>
                <a:latin typeface="Monotype Corsiva"/>
                <a:ea typeface="Times New Roman"/>
              </a:rPr>
              <a:t>поколение </a:t>
            </a:r>
            <a:r>
              <a:rPr lang="ru-RU" sz="2000" i="1" dirty="0">
                <a:solidFill>
                  <a:prstClr val="black"/>
                </a:solidFill>
                <a:latin typeface="Monotype Corsiva"/>
                <a:ea typeface="Times New Roman"/>
              </a:rPr>
              <a:t>– прапрадедушки и прапрабабушки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000" b="1" i="1" dirty="0">
                <a:solidFill>
                  <a:prstClr val="black"/>
                </a:solidFill>
                <a:latin typeface="Monotype Corsiva"/>
                <a:ea typeface="Times New Roman"/>
              </a:rPr>
              <a:t>VI </a:t>
            </a:r>
            <a:r>
              <a:rPr lang="ru-RU" sz="2000" b="1" i="1" dirty="0">
                <a:solidFill>
                  <a:prstClr val="black"/>
                </a:solidFill>
                <a:latin typeface="Monotype Corsiva"/>
                <a:ea typeface="Times New Roman"/>
              </a:rPr>
              <a:t>поколение </a:t>
            </a:r>
            <a:r>
              <a:rPr lang="ru-RU" sz="2000" i="1" dirty="0">
                <a:solidFill>
                  <a:prstClr val="black"/>
                </a:solidFill>
                <a:latin typeface="Monotype Corsiva"/>
                <a:ea typeface="Times New Roman"/>
              </a:rPr>
              <a:t>– пращуры, т.е. родители прапрадедов и прапрабабушек 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000" b="1" i="1" dirty="0">
                <a:solidFill>
                  <a:prstClr val="black"/>
                </a:solidFill>
                <a:latin typeface="Monotype Corsiva"/>
                <a:ea typeface="Times New Roman"/>
              </a:rPr>
              <a:t>VII </a:t>
            </a:r>
            <a:r>
              <a:rPr lang="ru-RU" sz="2000" b="1" i="1" dirty="0">
                <a:solidFill>
                  <a:prstClr val="black"/>
                </a:solidFill>
                <a:latin typeface="Monotype Corsiva"/>
                <a:ea typeface="Times New Roman"/>
              </a:rPr>
              <a:t>поколение </a:t>
            </a:r>
            <a:r>
              <a:rPr lang="ru-RU" sz="2000" i="1" dirty="0">
                <a:solidFill>
                  <a:prstClr val="black"/>
                </a:solidFill>
                <a:latin typeface="Monotype Corsiva"/>
                <a:ea typeface="Times New Roman"/>
              </a:rPr>
              <a:t>–прапращуры и т.д.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825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&amp;Icy;&amp;zcy; &amp;ecy;&amp;kcy;&amp;scy;&amp;pcy;&amp;ocy;&amp;ncy;&amp;acy;&amp;tcy;&amp;ocy;&amp;vcy; &amp;vcy;&amp;ycy;&amp;scy;&amp;tcy;&amp;acy;&amp;v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248472" cy="36370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58760" y="242535"/>
            <a:ext cx="8489703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  </a:t>
            </a:r>
            <a:r>
              <a:rPr lang="ru-RU" sz="2500" b="1" dirty="0" smtClean="0">
                <a:solidFill>
                  <a:prstClr val="black"/>
                </a:solidFill>
                <a:latin typeface="Monotype Corsiva" pitchFamily="66" charset="0"/>
              </a:rPr>
              <a:t>Этапы  </a:t>
            </a:r>
            <a:r>
              <a:rPr lang="ru-RU" sz="2500" b="1" dirty="0" smtClean="0">
                <a:solidFill>
                  <a:prstClr val="black"/>
                </a:solidFill>
                <a:latin typeface="Monotype Corsiva" pitchFamily="66" charset="0"/>
              </a:rPr>
              <a:t>воссоздания  истории </a:t>
            </a:r>
            <a:r>
              <a:rPr lang="ru-RU" sz="2500" b="1" dirty="0" smtClean="0">
                <a:solidFill>
                  <a:prstClr val="black"/>
                </a:solidFill>
                <a:latin typeface="Monotype Corsiva" pitchFamily="66" charset="0"/>
              </a:rPr>
              <a:t>рода:</a:t>
            </a:r>
            <a:endParaRPr lang="ru-RU" sz="2500" b="1" dirty="0">
              <a:solidFill>
                <a:prstClr val="black"/>
              </a:solidFill>
              <a:latin typeface="Monotype Corsiva" pitchFamily="66" charset="0"/>
            </a:endParaRPr>
          </a:p>
          <a:p>
            <a:pPr lvl="0" algn="just"/>
            <a:r>
              <a:rPr lang="ru-RU" dirty="0" smtClean="0">
                <a:solidFill>
                  <a:prstClr val="black"/>
                </a:solidFill>
              </a:rPr>
              <a:t>     </a:t>
            </a:r>
            <a:r>
              <a:rPr lang="ru-RU" sz="2000" dirty="0" smtClean="0">
                <a:solidFill>
                  <a:prstClr val="black"/>
                </a:solidFill>
              </a:rPr>
              <a:t>1. Формирование </a:t>
            </a:r>
            <a:r>
              <a:rPr lang="ru-RU" sz="2000" dirty="0" smtClean="0">
                <a:solidFill>
                  <a:prstClr val="black"/>
                </a:solidFill>
              </a:rPr>
              <a:t>и сбор </a:t>
            </a:r>
            <a:r>
              <a:rPr lang="ru-RU" sz="2000" dirty="0" smtClean="0">
                <a:solidFill>
                  <a:prstClr val="black"/>
                </a:solidFill>
              </a:rPr>
              <a:t>всех документов, отражающих </a:t>
            </a:r>
            <a:r>
              <a:rPr lang="ru-RU" sz="2000" dirty="0">
                <a:solidFill>
                  <a:prstClr val="black"/>
                </a:solidFill>
              </a:rPr>
              <a:t>семейную историю, </a:t>
            </a:r>
            <a:r>
              <a:rPr lang="ru-RU" sz="2000" dirty="0" smtClean="0">
                <a:solidFill>
                  <a:prstClr val="black"/>
                </a:solidFill>
              </a:rPr>
              <a:t> включая рассказы </a:t>
            </a:r>
            <a:r>
              <a:rPr lang="ru-RU" sz="2000" dirty="0" smtClean="0">
                <a:solidFill>
                  <a:prstClr val="black"/>
                </a:solidFill>
              </a:rPr>
              <a:t>родственников</a:t>
            </a:r>
            <a:r>
              <a:rPr lang="ru-RU" sz="2000" dirty="0">
                <a:solidFill>
                  <a:prstClr val="black"/>
                </a:solidFill>
              </a:rPr>
              <a:t>;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</a:rPr>
              <a:t>2. </a:t>
            </a:r>
            <a:r>
              <a:rPr lang="ru-RU" sz="2000" dirty="0" smtClean="0">
                <a:solidFill>
                  <a:prstClr val="black"/>
                </a:solidFill>
              </a:rPr>
              <a:t> Анализ </a:t>
            </a:r>
            <a:r>
              <a:rPr lang="ru-RU" sz="2000" dirty="0">
                <a:solidFill>
                  <a:prstClr val="black"/>
                </a:solidFill>
              </a:rPr>
              <a:t>содержания фактической составляющей </a:t>
            </a:r>
            <a:r>
              <a:rPr lang="ru-RU" sz="2000" dirty="0" smtClean="0">
                <a:solidFill>
                  <a:prstClr val="black"/>
                </a:solidFill>
              </a:rPr>
              <a:t>документов;   </a:t>
            </a:r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</a:rPr>
              <a:t>  3. </a:t>
            </a:r>
            <a:r>
              <a:rPr lang="ru-RU" sz="2000" dirty="0" smtClean="0">
                <a:solidFill>
                  <a:prstClr val="black"/>
                </a:solidFill>
              </a:rPr>
              <a:t>Восстановление </a:t>
            </a:r>
            <a:r>
              <a:rPr lang="ru-RU" sz="2000" dirty="0" smtClean="0">
                <a:solidFill>
                  <a:prstClr val="black"/>
                </a:solidFill>
              </a:rPr>
              <a:t>родственных </a:t>
            </a:r>
            <a:r>
              <a:rPr lang="ru-RU" sz="2000" dirty="0">
                <a:solidFill>
                  <a:prstClr val="black"/>
                </a:solidFill>
              </a:rPr>
              <a:t>и </a:t>
            </a:r>
            <a:r>
              <a:rPr lang="ru-RU" sz="2000" dirty="0" smtClean="0">
                <a:solidFill>
                  <a:prstClr val="black"/>
                </a:solidFill>
              </a:rPr>
              <a:t>дружеских связей </a:t>
            </a:r>
            <a:r>
              <a:rPr lang="ru-RU" sz="2000" dirty="0" smtClean="0">
                <a:solidFill>
                  <a:prstClr val="black"/>
                </a:solidFill>
              </a:rPr>
              <a:t>семьи с помощью  общения и записей.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 smtClean="0">
              <a:solidFill>
                <a:prstClr val="black"/>
              </a:solidFill>
            </a:endParaRPr>
          </a:p>
          <a:p>
            <a:pPr lvl="0" algn="r"/>
            <a:r>
              <a:rPr lang="ru-RU" sz="2000" dirty="0" smtClean="0">
                <a:solidFill>
                  <a:prstClr val="black"/>
                </a:solidFill>
              </a:rPr>
              <a:t>     Ценнейшим </a:t>
            </a:r>
            <a:r>
              <a:rPr lang="ru-RU" sz="2000" dirty="0" smtClean="0">
                <a:solidFill>
                  <a:prstClr val="black"/>
                </a:solidFill>
              </a:rPr>
              <a:t> источником  </a:t>
            </a:r>
            <a:r>
              <a:rPr lang="ru-RU" sz="2000" dirty="0">
                <a:solidFill>
                  <a:prstClr val="black"/>
                </a:solidFill>
              </a:rPr>
              <a:t>являются старые семейные фотографии, </a:t>
            </a:r>
            <a:r>
              <a:rPr lang="ru-RU" sz="2000" dirty="0" smtClean="0">
                <a:solidFill>
                  <a:prstClr val="black"/>
                </a:solidFill>
              </a:rPr>
              <a:t>   которые </a:t>
            </a:r>
            <a:r>
              <a:rPr lang="ru-RU" sz="2000" dirty="0">
                <a:solidFill>
                  <a:prstClr val="black"/>
                </a:solidFill>
              </a:rPr>
              <a:t>могут восстановить недостающие звенья в цепи. </a:t>
            </a:r>
            <a:endParaRPr lang="ru-RU" sz="2000" dirty="0" smtClean="0">
              <a:solidFill>
                <a:prstClr val="black"/>
              </a:solidFill>
            </a:endParaRPr>
          </a:p>
          <a:p>
            <a:pPr lvl="0" algn="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</a:t>
            </a:r>
          </a:p>
          <a:p>
            <a:pPr lvl="0" algn="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«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Золотое правило»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–</a:t>
            </a:r>
          </a:p>
          <a:p>
            <a:pPr lvl="0" algn="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подписывать фотографии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pPr lvl="0" algn="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указывая дату события и всех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pPr lvl="0" algn="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кто на них запечатлен.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4966971"/>
            <a:ext cx="5256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spc="-10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D092A7">
                    <a:lumMod val="75000"/>
                  </a:srgb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Gabriola" pitchFamily="82" charset="0"/>
                <a:ea typeface="Cambria Math" pitchFamily="18" charset="0"/>
                <a:cs typeface="AngsanaUPC" pitchFamily="18" charset="-34"/>
              </a:rPr>
              <a:t>                    </a:t>
            </a:r>
            <a:r>
              <a:rPr lang="ru-RU" sz="3200" b="1" spc="-10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Gabriola" pitchFamily="82" charset="0"/>
                <a:ea typeface="Cambria Math" pitchFamily="18" charset="0"/>
                <a:cs typeface="AngsanaUPC" pitchFamily="18" charset="-34"/>
              </a:rPr>
              <a:t>ГЕНЕАЛОГИЯ–</a:t>
            </a:r>
          </a:p>
          <a:p>
            <a:pPr lvl="0"/>
            <a:r>
              <a:rPr lang="ru-RU" sz="3200" b="1" spc="-10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Gabriola" pitchFamily="82" charset="0"/>
                <a:ea typeface="Cambria Math" pitchFamily="18" charset="0"/>
                <a:cs typeface="AngsanaUPC" pitchFamily="18" charset="-34"/>
              </a:rPr>
              <a:t>                               это </a:t>
            </a:r>
            <a:r>
              <a:rPr lang="ru-RU" sz="3200" b="1" spc="-100" dirty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Gabriola" pitchFamily="82" charset="0"/>
                <a:ea typeface="Cambria Math" pitchFamily="18" charset="0"/>
                <a:cs typeface="AngsanaUPC" pitchFamily="18" charset="-34"/>
              </a:rPr>
              <a:t>не  хобби, </a:t>
            </a:r>
            <a:endParaRPr lang="ru-RU" sz="3200" b="1" spc="-100" dirty="0" smtClean="0">
              <a:ln w="3200">
                <a:solidFill>
                  <a:srgbClr val="FEFAC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chemeClr val="accent1">
                  <a:lumMod val="50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Gabriola" pitchFamily="82" charset="0"/>
              <a:ea typeface="Cambria Math" pitchFamily="18" charset="0"/>
              <a:cs typeface="AngsanaUPC" pitchFamily="18" charset="-34"/>
            </a:endParaRPr>
          </a:p>
          <a:p>
            <a:pPr lvl="0"/>
            <a:r>
              <a:rPr lang="ru-RU" sz="3200" b="1" spc="-10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Gabriola" pitchFamily="82" charset="0"/>
                <a:ea typeface="Cambria Math" pitchFamily="18" charset="0"/>
                <a:cs typeface="AngsanaUPC" pitchFamily="18" charset="-34"/>
              </a:rPr>
              <a:t>              это </a:t>
            </a:r>
            <a:r>
              <a:rPr lang="ru-RU" sz="3200" b="1" spc="-100" dirty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Gabriola" pitchFamily="82" charset="0"/>
                <a:ea typeface="Cambria Math" pitchFamily="18" charset="0"/>
                <a:cs typeface="AngsanaUPC" pitchFamily="18" charset="-34"/>
              </a:rPr>
              <a:t>здравый взгляд на  историю.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5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72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500" b="1" dirty="0" smtClean="0">
                <a:latin typeface="Monotype Corsiva" pitchFamily="66" charset="0"/>
              </a:rPr>
              <a:t>Основная информация по истории семьи  хранится в архиве</a:t>
            </a:r>
          </a:p>
          <a:p>
            <a:pPr marL="0" indent="0" algn="ctr">
              <a:buNone/>
            </a:pPr>
            <a:r>
              <a:rPr lang="ru-RU" sz="2500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Запросы</a:t>
            </a:r>
            <a:r>
              <a:rPr lang="ru-RU" sz="2500" b="1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, поступающие в архивы, подразделяются </a:t>
            </a:r>
            <a:r>
              <a:rPr lang="ru-RU" sz="2500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на:</a:t>
            </a:r>
          </a:p>
          <a:p>
            <a:pPr marL="0" indent="0">
              <a:buNone/>
            </a:pPr>
            <a:r>
              <a:rPr lang="ru-RU" sz="2200" b="1" dirty="0" smtClean="0"/>
              <a:t>Тематический </a:t>
            </a:r>
            <a:r>
              <a:rPr lang="ru-RU" sz="2200" b="1" dirty="0"/>
              <a:t>запрос </a:t>
            </a:r>
            <a:r>
              <a:rPr lang="ru-RU" sz="2200" dirty="0"/>
              <a:t>— запрос о предоставлении информации по определенной проблеме, теме, событию или факту. Разновидностью тематического запроса является биографический запрос, по которому устанавливаются сведения, необходимые для изучения жизни конкретного лица, уточняются факты его биографии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endParaRPr lang="ru-RU" sz="900" dirty="0" smtClean="0"/>
          </a:p>
          <a:p>
            <a:pPr marL="0" indent="0" algn="r">
              <a:buNone/>
            </a:pPr>
            <a:r>
              <a:rPr lang="ru-RU" sz="2200" dirty="0" smtClean="0"/>
              <a:t> </a:t>
            </a:r>
            <a:r>
              <a:rPr lang="ru-RU" sz="2200" b="1" dirty="0" smtClean="0"/>
              <a:t>Генеалогический </a:t>
            </a:r>
            <a:r>
              <a:rPr lang="ru-RU" sz="2200" b="1" dirty="0"/>
              <a:t>запрос </a:t>
            </a:r>
            <a:r>
              <a:rPr lang="ru-RU" sz="2200" dirty="0"/>
              <a:t>— запрос, выражающий потребность в документной </a:t>
            </a:r>
            <a:r>
              <a:rPr lang="ru-RU" sz="2200" dirty="0" smtClean="0"/>
              <a:t>информации, устанавливающей </a:t>
            </a:r>
            <a:r>
              <a:rPr lang="ru-RU" sz="2200" dirty="0"/>
              <a:t>родство, родственные связи двух или более </a:t>
            </a:r>
            <a:r>
              <a:rPr lang="ru-RU" sz="2200" dirty="0" smtClean="0"/>
              <a:t>лиц,                      историю </a:t>
            </a:r>
            <a:r>
              <a:rPr lang="ru-RU" sz="2200" dirty="0"/>
              <a:t>семьи, рода. </a:t>
            </a:r>
            <a:endParaRPr lang="ru-RU" sz="2200" dirty="0" smtClean="0"/>
          </a:p>
          <a:p>
            <a:pPr marL="0" indent="0">
              <a:buNone/>
            </a:pPr>
            <a:endParaRPr lang="ru-RU" sz="900" b="1" dirty="0" smtClean="0"/>
          </a:p>
          <a:p>
            <a:pPr marL="0" indent="0">
              <a:buNone/>
            </a:pPr>
            <a:r>
              <a:rPr lang="ru-RU" sz="2200" b="1" dirty="0" smtClean="0"/>
              <a:t>Запрос </a:t>
            </a:r>
            <a:r>
              <a:rPr lang="ru-RU" sz="2200" b="1" dirty="0"/>
              <a:t>социально-правового характера </a:t>
            </a:r>
            <a:r>
              <a:rPr lang="ru-RU" sz="2200" dirty="0"/>
              <a:t>— запрос конкретного лица или организации, связанный с обеспечением прав и законных интересов граждан. </a:t>
            </a:r>
            <a:br>
              <a:rPr lang="ru-RU" sz="2200" dirty="0"/>
            </a:br>
            <a:endParaRPr lang="ru-RU" sz="2200" dirty="0" smtClean="0"/>
          </a:p>
          <a:p>
            <a:pPr algn="r"/>
            <a:endParaRPr lang="ru-RU" sz="18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0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view-image" descr="http://www.runivers.ru/upload/iblock/c69/1.1.gif.thumb_onevolum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384">
            <a:off x="6875913" y="253554"/>
            <a:ext cx="1901825" cy="28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38413" y="476671"/>
            <a:ext cx="8496944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sz="2000" b="1" dirty="0" smtClean="0">
                <a:solidFill>
                  <a:prstClr val="black"/>
                </a:solidFill>
                <a:latin typeface="Monotype Corsiva" pitchFamily="66" charset="0"/>
              </a:rPr>
              <a:t>   </a:t>
            </a:r>
            <a:r>
              <a:rPr lang="ru-RU" sz="3000" b="1" dirty="0" smtClean="0">
                <a:solidFill>
                  <a:srgbClr val="FF0000"/>
                </a:solidFill>
                <a:latin typeface="Monotype Corsiva" pitchFamily="66" charset="0"/>
              </a:rPr>
              <a:t>Правильно составленный запрос  в  архив</a:t>
            </a:r>
          </a:p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sz="3000" b="1" dirty="0" smtClean="0">
                <a:solidFill>
                  <a:srgbClr val="FF0000"/>
                </a:solidFill>
                <a:latin typeface="Monotype Corsiva" pitchFamily="66" charset="0"/>
              </a:rPr>
              <a:t> ускорит  поиск необходимой информации</a:t>
            </a:r>
          </a:p>
          <a:p>
            <a:pPr lvl="0" algn="just">
              <a:spcBef>
                <a:spcPts val="600"/>
              </a:spcBef>
              <a:buClr>
                <a:srgbClr val="F3A447"/>
              </a:buClr>
              <a:buSzPct val="85000"/>
            </a:pPr>
            <a:endParaRPr lang="ru-RU" sz="900" dirty="0" smtClean="0">
              <a:solidFill>
                <a:prstClr val="black"/>
              </a:solidFill>
            </a:endParaRPr>
          </a:p>
          <a:p>
            <a:pPr lvl="0" algn="just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sz="2000" dirty="0" smtClean="0">
                <a:solidFill>
                  <a:prstClr val="black"/>
                </a:solidFill>
              </a:rPr>
              <a:t>- </a:t>
            </a:r>
            <a:r>
              <a:rPr lang="ru-RU" sz="2000" b="1" dirty="0" smtClean="0">
                <a:solidFill>
                  <a:prstClr val="black"/>
                </a:solidFill>
              </a:rPr>
              <a:t>сведения </a:t>
            </a:r>
            <a:r>
              <a:rPr lang="ru-RU" sz="2000" b="1" dirty="0">
                <a:solidFill>
                  <a:prstClr val="black"/>
                </a:solidFill>
              </a:rPr>
              <a:t>о </a:t>
            </a:r>
            <a:r>
              <a:rPr lang="ru-RU" sz="2000" b="1" dirty="0" smtClean="0">
                <a:solidFill>
                  <a:prstClr val="black"/>
                </a:solidFill>
              </a:rPr>
              <a:t>заявителе</a:t>
            </a:r>
            <a:r>
              <a:rPr lang="ru-RU" sz="2000" dirty="0" smtClean="0">
                <a:solidFill>
                  <a:prstClr val="black"/>
                </a:solidFill>
              </a:rPr>
              <a:t>, </a:t>
            </a:r>
            <a:r>
              <a:rPr lang="ru-RU" sz="2000" dirty="0">
                <a:solidFill>
                  <a:prstClr val="black"/>
                </a:solidFill>
              </a:rPr>
              <a:t>кто его написал – название </a:t>
            </a:r>
            <a:r>
              <a:rPr lang="ru-RU" sz="2000" dirty="0" smtClean="0">
                <a:solidFill>
                  <a:prstClr val="black"/>
                </a:solidFill>
              </a:rPr>
              <a:t>организации </a:t>
            </a:r>
          </a:p>
          <a:p>
            <a:pPr lvl="0" algn="just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sz="2000" dirty="0" smtClean="0">
                <a:solidFill>
                  <a:prstClr val="black"/>
                </a:solidFill>
              </a:rPr>
              <a:t>или </a:t>
            </a:r>
            <a:r>
              <a:rPr lang="ru-RU" sz="2000" dirty="0">
                <a:solidFill>
                  <a:prstClr val="black"/>
                </a:solidFill>
              </a:rPr>
              <a:t>фамилию имя и отчество </a:t>
            </a:r>
            <a:r>
              <a:rPr lang="ru-RU" sz="2000" dirty="0" smtClean="0">
                <a:solidFill>
                  <a:prstClr val="black"/>
                </a:solidFill>
              </a:rPr>
              <a:t>гражданина;</a:t>
            </a:r>
          </a:p>
          <a:p>
            <a:pPr lvl="0" algn="just">
              <a:spcBef>
                <a:spcPts val="600"/>
              </a:spcBef>
              <a:buClr>
                <a:srgbClr val="F3A447"/>
              </a:buClr>
              <a:buSzPct val="85000"/>
            </a:pPr>
            <a:endParaRPr lang="ru-RU" sz="900" dirty="0" smtClean="0">
              <a:solidFill>
                <a:prstClr val="black"/>
              </a:solidFill>
            </a:endParaRPr>
          </a:p>
          <a:p>
            <a:pPr lvl="0" algn="just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sz="2000" dirty="0" smtClean="0">
                <a:solidFill>
                  <a:prstClr val="black"/>
                </a:solidFill>
              </a:rPr>
              <a:t>- </a:t>
            </a:r>
            <a:r>
              <a:rPr lang="ru-RU" sz="2000" b="1" dirty="0" smtClean="0">
                <a:solidFill>
                  <a:prstClr val="black"/>
                </a:solidFill>
              </a:rPr>
              <a:t>почтовый адрес заявителя</a:t>
            </a:r>
            <a:r>
              <a:rPr lang="ru-RU" sz="2000" dirty="0" smtClean="0">
                <a:solidFill>
                  <a:prstClr val="black"/>
                </a:solidFill>
              </a:rPr>
              <a:t>, </a:t>
            </a:r>
            <a:r>
              <a:rPr lang="ru-RU" sz="2000" dirty="0">
                <a:solidFill>
                  <a:prstClr val="black"/>
                </a:solidFill>
              </a:rPr>
              <a:t>чтобы можно было ответить </a:t>
            </a:r>
            <a:r>
              <a:rPr lang="ru-RU" sz="2000" dirty="0" smtClean="0">
                <a:solidFill>
                  <a:prstClr val="black"/>
                </a:solidFill>
              </a:rPr>
              <a:t>                  на </a:t>
            </a:r>
            <a:r>
              <a:rPr lang="ru-RU" sz="2000" dirty="0">
                <a:solidFill>
                  <a:prstClr val="black"/>
                </a:solidFill>
              </a:rPr>
              <a:t>ваш запрос </a:t>
            </a:r>
            <a:r>
              <a:rPr lang="ru-RU" sz="2000" dirty="0" smtClean="0">
                <a:solidFill>
                  <a:prstClr val="black"/>
                </a:solidFill>
              </a:rPr>
              <a:t> по </a:t>
            </a:r>
            <a:r>
              <a:rPr lang="ru-RU" sz="2000" dirty="0" smtClean="0">
                <a:solidFill>
                  <a:prstClr val="black"/>
                </a:solidFill>
              </a:rPr>
              <a:t>почте;</a:t>
            </a:r>
          </a:p>
          <a:p>
            <a:pPr lvl="0" algn="just">
              <a:spcBef>
                <a:spcPts val="600"/>
              </a:spcBef>
              <a:buClr>
                <a:srgbClr val="F3A447"/>
              </a:buClr>
              <a:buSzPct val="85000"/>
            </a:pPr>
            <a:endParaRPr lang="ru-RU" sz="900" dirty="0">
              <a:solidFill>
                <a:prstClr val="black"/>
              </a:solidFill>
            </a:endParaRPr>
          </a:p>
          <a:p>
            <a:pPr lvl="0" algn="just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sz="2000" dirty="0" smtClean="0">
                <a:solidFill>
                  <a:prstClr val="black"/>
                </a:solidFill>
              </a:rPr>
              <a:t>- </a:t>
            </a:r>
            <a:r>
              <a:rPr lang="ru-RU" sz="2000" b="1" dirty="0" smtClean="0">
                <a:solidFill>
                  <a:prstClr val="black"/>
                </a:solidFill>
              </a:rPr>
              <a:t>тема </a:t>
            </a:r>
            <a:r>
              <a:rPr lang="ru-RU" sz="2000" b="1" dirty="0">
                <a:solidFill>
                  <a:prstClr val="black"/>
                </a:solidFill>
              </a:rPr>
              <a:t>- </a:t>
            </a:r>
            <a:r>
              <a:rPr lang="ru-RU" sz="2000" b="1" dirty="0" smtClean="0">
                <a:solidFill>
                  <a:prstClr val="black"/>
                </a:solidFill>
              </a:rPr>
              <a:t>четкая </a:t>
            </a:r>
            <a:r>
              <a:rPr lang="ru-RU" sz="2000" b="1" dirty="0" smtClean="0">
                <a:solidFill>
                  <a:prstClr val="black"/>
                </a:solidFill>
              </a:rPr>
              <a:t>формулировка того, </a:t>
            </a:r>
            <a:r>
              <a:rPr lang="ru-RU" sz="2000" b="1" dirty="0">
                <a:solidFill>
                  <a:prstClr val="black"/>
                </a:solidFill>
              </a:rPr>
              <a:t>что именно вы хотите узнать</a:t>
            </a:r>
            <a:r>
              <a:rPr lang="ru-RU" sz="2000" dirty="0">
                <a:solidFill>
                  <a:prstClr val="black"/>
                </a:solidFill>
              </a:rPr>
              <a:t>, просто пересказывать историю своей семьи и высказывать желание, что вы хотели бы узнать что-нибудь еще, бесполезно, нужен конкретный </a:t>
            </a:r>
            <a:r>
              <a:rPr lang="ru-RU" sz="2000" dirty="0" smtClean="0">
                <a:solidFill>
                  <a:prstClr val="black"/>
                </a:solidFill>
              </a:rPr>
              <a:t>вопрос;</a:t>
            </a:r>
          </a:p>
          <a:p>
            <a:pPr lvl="0" algn="just">
              <a:spcBef>
                <a:spcPts val="600"/>
              </a:spcBef>
              <a:buClr>
                <a:srgbClr val="F3A447"/>
              </a:buClr>
              <a:buSzPct val="85000"/>
            </a:pPr>
            <a:endParaRPr lang="ru-RU" sz="900" dirty="0">
              <a:solidFill>
                <a:prstClr val="black"/>
              </a:solidFill>
            </a:endParaRPr>
          </a:p>
          <a:p>
            <a:pPr lvl="0" algn="just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sz="2000" dirty="0" smtClean="0">
                <a:solidFill>
                  <a:prstClr val="black"/>
                </a:solidFill>
              </a:rPr>
              <a:t>- </a:t>
            </a:r>
            <a:r>
              <a:rPr lang="ru-RU" sz="2000" b="1" dirty="0" smtClean="0">
                <a:solidFill>
                  <a:prstClr val="black"/>
                </a:solidFill>
              </a:rPr>
              <a:t>хронологические </a:t>
            </a:r>
            <a:r>
              <a:rPr lang="ru-RU" sz="2000" b="1" dirty="0">
                <a:solidFill>
                  <a:prstClr val="black"/>
                </a:solidFill>
              </a:rPr>
              <a:t>рамки запрашиваемой информации </a:t>
            </a:r>
            <a:r>
              <a:rPr lang="ru-RU" sz="2000" dirty="0">
                <a:solidFill>
                  <a:prstClr val="black"/>
                </a:solidFill>
              </a:rPr>
              <a:t>- просить найти всех носителей вашей фамилии во всех документах архива бессмысленно, но попросить сделать это по определенному региону и хронологическому периоду вполне допустимо.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4790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bsk.nios.ru/sites/bsk.nios.ru/files/paspo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9072">
            <a:off x="406789" y="3151391"/>
            <a:ext cx="4526369" cy="329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35846"/>
            <a:ext cx="8208912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sz="2500" b="1" dirty="0" smtClean="0">
                <a:solidFill>
                  <a:prstClr val="black"/>
                </a:solidFill>
                <a:latin typeface="Monotype Corsiva" pitchFamily="66" charset="0"/>
              </a:rPr>
              <a:t>Личные  документы  в архивах …</a:t>
            </a:r>
            <a:endParaRPr lang="ru-RU" sz="2500" b="1" dirty="0" smtClean="0">
              <a:solidFill>
                <a:prstClr val="black"/>
              </a:solidFill>
            </a:endParaRPr>
          </a:p>
          <a:p>
            <a:pPr lvl="0" algn="just"/>
            <a:r>
              <a:rPr lang="ru-RU" dirty="0" smtClean="0">
                <a:solidFill>
                  <a:prstClr val="black"/>
                </a:solidFill>
              </a:rPr>
              <a:t>    В </a:t>
            </a:r>
            <a:r>
              <a:rPr lang="ru-RU" dirty="0">
                <a:solidFill>
                  <a:prstClr val="black"/>
                </a:solidFill>
              </a:rPr>
              <a:t>редких случаях, в семьях сохраняются </a:t>
            </a:r>
            <a:r>
              <a:rPr lang="ru-RU" b="1" dirty="0">
                <a:solidFill>
                  <a:prstClr val="black"/>
                </a:solidFill>
              </a:rPr>
              <a:t>паспорта,</a:t>
            </a:r>
            <a:r>
              <a:rPr lang="ru-RU" dirty="0">
                <a:solidFill>
                  <a:prstClr val="black"/>
                </a:solidFill>
              </a:rPr>
              <a:t> с которыми их предки пришли в Сибирь, в них указывается губерния, уезд и село Европейской части Российской империи, откуда пришли их прадеды. </a:t>
            </a:r>
            <a:endParaRPr lang="ru-RU" dirty="0" smtClean="0">
              <a:solidFill>
                <a:prstClr val="black"/>
              </a:solidFill>
            </a:endParaRPr>
          </a:p>
          <a:p>
            <a:pPr lvl="0" algn="just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    </a:t>
            </a:r>
            <a:r>
              <a:rPr lang="ru-RU" b="1" dirty="0" smtClean="0">
                <a:solidFill>
                  <a:prstClr val="black"/>
                </a:solidFill>
              </a:rPr>
              <a:t>Паспорта </a:t>
            </a:r>
            <a:r>
              <a:rPr lang="ru-RU" b="1" dirty="0">
                <a:solidFill>
                  <a:prstClr val="black"/>
                </a:solidFill>
              </a:rPr>
              <a:t>переселенцев </a:t>
            </a:r>
            <a:r>
              <a:rPr lang="ru-RU" dirty="0" smtClean="0">
                <a:solidFill>
                  <a:prstClr val="black"/>
                </a:solidFill>
              </a:rPr>
              <a:t>можно </a:t>
            </a:r>
            <a:r>
              <a:rPr lang="ru-RU" dirty="0">
                <a:solidFill>
                  <a:prstClr val="black"/>
                </a:solidFill>
              </a:rPr>
              <a:t>встретить, в так называемых личных фондах, </a:t>
            </a:r>
            <a:r>
              <a:rPr lang="ru-RU" dirty="0" smtClean="0">
                <a:solidFill>
                  <a:prstClr val="black"/>
                </a:solidFill>
              </a:rPr>
              <a:t> в </a:t>
            </a:r>
            <a:r>
              <a:rPr lang="ru-RU" dirty="0">
                <a:solidFill>
                  <a:prstClr val="black"/>
                </a:solidFill>
              </a:rPr>
              <a:t>областных и районных архивах.</a:t>
            </a:r>
          </a:p>
          <a:p>
            <a:pPr lvl="0"/>
            <a:endParaRPr lang="ru-RU" sz="900" dirty="0" smtClean="0">
              <a:solidFill>
                <a:prstClr val="black"/>
              </a:solidFill>
            </a:endParaRPr>
          </a:p>
          <a:p>
            <a:pPr lvl="0"/>
            <a:endParaRPr lang="ru-RU" sz="900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     </a:t>
            </a:r>
            <a:r>
              <a:rPr lang="ru-RU" b="1" dirty="0" smtClean="0">
                <a:solidFill>
                  <a:prstClr val="black"/>
                </a:solidFill>
              </a:rPr>
              <a:t>Документы </a:t>
            </a:r>
            <a:r>
              <a:rPr lang="ru-RU" b="1" dirty="0">
                <a:solidFill>
                  <a:prstClr val="black"/>
                </a:solidFill>
              </a:rPr>
              <a:t>о семейном состоянии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ru-RU" dirty="0" smtClean="0">
                <a:solidFill>
                  <a:prstClr val="black"/>
                </a:solidFill>
              </a:rPr>
              <a:t> Документальные </a:t>
            </a:r>
            <a:r>
              <a:rPr lang="ru-RU" dirty="0">
                <a:solidFill>
                  <a:prstClr val="black"/>
                </a:solidFill>
              </a:rPr>
              <a:t>свидетельства </a:t>
            </a:r>
            <a:r>
              <a:rPr lang="ru-RU" dirty="0" smtClean="0">
                <a:solidFill>
                  <a:prstClr val="black"/>
                </a:solidFill>
              </a:rPr>
              <a:t>     о рождении,  смерти, браке </a:t>
            </a:r>
            <a:r>
              <a:rPr lang="ru-RU" dirty="0">
                <a:solidFill>
                  <a:prstClr val="black"/>
                </a:solidFill>
              </a:rPr>
              <a:t>ближайших родственников </a:t>
            </a:r>
            <a:r>
              <a:rPr lang="ru-RU" dirty="0" smtClean="0">
                <a:solidFill>
                  <a:prstClr val="black"/>
                </a:solidFill>
              </a:rPr>
              <a:t>можно </a:t>
            </a:r>
            <a:r>
              <a:rPr lang="ru-RU" dirty="0">
                <a:solidFill>
                  <a:prstClr val="black"/>
                </a:solidFill>
              </a:rPr>
              <a:t>получить в органах ЗАГС. </a:t>
            </a:r>
            <a:r>
              <a:rPr lang="ru-RU" dirty="0" smtClean="0">
                <a:solidFill>
                  <a:prstClr val="black"/>
                </a:solidFill>
              </a:rPr>
              <a:t>      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                                                                                               По </a:t>
            </a:r>
            <a:r>
              <a:rPr lang="ru-RU" dirty="0">
                <a:solidFill>
                  <a:prstClr val="black"/>
                </a:solidFill>
              </a:rPr>
              <a:t>российскому </a:t>
            </a:r>
            <a:r>
              <a:rPr lang="ru-RU" dirty="0" smtClean="0">
                <a:solidFill>
                  <a:prstClr val="black"/>
                </a:solidFill>
              </a:rPr>
              <a:t>               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                                                                              законодательству </a:t>
            </a:r>
            <a:r>
              <a:rPr lang="ru-RU" dirty="0">
                <a:solidFill>
                  <a:prstClr val="black"/>
                </a:solidFill>
              </a:rPr>
              <a:t>эти документы </a:t>
            </a:r>
            <a:endParaRPr lang="ru-RU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                                                                                         хранятся </a:t>
            </a:r>
            <a:r>
              <a:rPr lang="ru-RU" dirty="0">
                <a:solidFill>
                  <a:prstClr val="black"/>
                </a:solidFill>
              </a:rPr>
              <a:t>в архивах ЗАГС </a:t>
            </a:r>
            <a:endParaRPr lang="ru-RU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                                                                                             на </a:t>
            </a:r>
            <a:r>
              <a:rPr lang="ru-RU" dirty="0">
                <a:solidFill>
                  <a:prstClr val="black"/>
                </a:solidFill>
              </a:rPr>
              <a:t>протяжении 70 лет</a:t>
            </a:r>
            <a:r>
              <a:rPr lang="ru-RU" dirty="0" smtClean="0">
                <a:solidFill>
                  <a:prstClr val="black"/>
                </a:solidFill>
              </a:rPr>
              <a:t>,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                                                                                      после </a:t>
            </a:r>
            <a:r>
              <a:rPr lang="ru-RU" dirty="0">
                <a:solidFill>
                  <a:prstClr val="black"/>
                </a:solidFill>
              </a:rPr>
              <a:t>чего передаются </a:t>
            </a:r>
            <a:endParaRPr lang="ru-RU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                                                                                   в </a:t>
            </a:r>
            <a:r>
              <a:rPr lang="ru-RU" dirty="0">
                <a:solidFill>
                  <a:prstClr val="black"/>
                </a:solidFill>
              </a:rPr>
              <a:t>Государственные архивы. </a:t>
            </a:r>
            <a:endParaRPr lang="ru-RU" dirty="0" smtClean="0">
              <a:solidFill>
                <a:prstClr val="black"/>
              </a:solidFill>
            </a:endParaRP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                                                                                   В </a:t>
            </a:r>
            <a:r>
              <a:rPr lang="ru-RU" dirty="0">
                <a:solidFill>
                  <a:prstClr val="black"/>
                </a:solidFill>
              </a:rPr>
              <a:t>настоящее время получить </a:t>
            </a:r>
            <a:endParaRPr lang="ru-RU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                                                                                     необходимую </a:t>
            </a:r>
            <a:r>
              <a:rPr lang="ru-RU" dirty="0">
                <a:solidFill>
                  <a:prstClr val="black"/>
                </a:solidFill>
              </a:rPr>
              <a:t>информацию </a:t>
            </a:r>
            <a:endParaRPr lang="ru-RU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                                                                                     по </a:t>
            </a:r>
            <a:r>
              <a:rPr lang="ru-RU" dirty="0">
                <a:solidFill>
                  <a:prstClr val="black"/>
                </a:solidFill>
              </a:rPr>
              <a:t>частному запросу может </a:t>
            </a:r>
            <a:endParaRPr lang="ru-RU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                                                                                           любой </a:t>
            </a:r>
            <a:r>
              <a:rPr lang="ru-RU" dirty="0">
                <a:solidFill>
                  <a:prstClr val="black"/>
                </a:solidFill>
              </a:rPr>
              <a:t>гражданин РФ. </a:t>
            </a:r>
          </a:p>
        </p:txBody>
      </p:sp>
    </p:spTree>
    <p:extLst>
      <p:ext uri="{BB962C8B-B14F-4D97-AF65-F5344CB8AC3E}">
        <p14:creationId xmlns:p14="http://schemas.microsoft.com/office/powerpoint/2010/main" val="344166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bsk.nios.ru/sites/bsk.nios.ru/files/metricheskaya_kniga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100">
            <a:off x="322030" y="1781492"/>
            <a:ext cx="3949795" cy="437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271914"/>
            <a:ext cx="835292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prstClr val="black"/>
                </a:solidFill>
              </a:rPr>
              <a:t>Чтобы собрать сведения, датируемые ранее </a:t>
            </a:r>
            <a:r>
              <a:rPr lang="ru-RU" sz="2200" dirty="0" smtClean="0">
                <a:solidFill>
                  <a:prstClr val="black"/>
                </a:solidFill>
              </a:rPr>
              <a:t>1918 г</a:t>
            </a:r>
            <a:r>
              <a:rPr lang="ru-RU" sz="2200" dirty="0">
                <a:solidFill>
                  <a:prstClr val="black"/>
                </a:solidFill>
              </a:rPr>
              <a:t>., нужно обращаться к таким документам, как </a:t>
            </a:r>
            <a:r>
              <a:rPr lang="ru-RU" sz="2200" b="1" dirty="0">
                <a:solidFill>
                  <a:prstClr val="black"/>
                </a:solidFill>
              </a:rPr>
              <a:t>Метрические книги</a:t>
            </a:r>
            <a:r>
              <a:rPr lang="ru-RU" sz="2200" dirty="0">
                <a:solidFill>
                  <a:prstClr val="black"/>
                </a:solidFill>
              </a:rPr>
              <a:t>.</a:t>
            </a:r>
          </a:p>
          <a:p>
            <a:pPr lvl="0" algn="r"/>
            <a:r>
              <a:rPr lang="ru-RU" sz="2200" dirty="0" smtClean="0">
                <a:solidFill>
                  <a:prstClr val="black"/>
                </a:solidFill>
              </a:rPr>
              <a:t>Большая </a:t>
            </a:r>
            <a:r>
              <a:rPr lang="ru-RU" sz="2200" dirty="0">
                <a:solidFill>
                  <a:prstClr val="black"/>
                </a:solidFill>
              </a:rPr>
              <a:t>часть метрических книг церквей, </a:t>
            </a:r>
            <a:endParaRPr lang="ru-RU" sz="2200" dirty="0" smtClean="0">
              <a:solidFill>
                <a:prstClr val="black"/>
              </a:solidFill>
            </a:endParaRPr>
          </a:p>
          <a:p>
            <a:pPr lvl="0" algn="r"/>
            <a:r>
              <a:rPr lang="ru-RU" sz="2200" dirty="0" smtClean="0">
                <a:solidFill>
                  <a:prstClr val="black"/>
                </a:solidFill>
              </a:rPr>
              <a:t>расположенных </a:t>
            </a:r>
            <a:r>
              <a:rPr lang="ru-RU" sz="2200" dirty="0">
                <a:solidFill>
                  <a:prstClr val="black"/>
                </a:solidFill>
              </a:rPr>
              <a:t>на территории волости или губернии, </a:t>
            </a:r>
            <a:endParaRPr lang="ru-RU" sz="2200" dirty="0" smtClean="0">
              <a:solidFill>
                <a:prstClr val="black"/>
              </a:solidFill>
            </a:endParaRPr>
          </a:p>
          <a:p>
            <a:pPr lvl="0" algn="r"/>
            <a:r>
              <a:rPr lang="ru-RU" sz="2200" dirty="0" smtClean="0">
                <a:solidFill>
                  <a:prstClr val="black"/>
                </a:solidFill>
              </a:rPr>
              <a:t>находится </a:t>
            </a:r>
            <a:r>
              <a:rPr lang="ru-RU" sz="2200" dirty="0">
                <a:solidFill>
                  <a:prstClr val="black"/>
                </a:solidFill>
              </a:rPr>
              <a:t>в областных архивах. </a:t>
            </a:r>
            <a:endParaRPr lang="ru-RU" sz="2200" dirty="0" smtClean="0">
              <a:solidFill>
                <a:prstClr val="black"/>
              </a:solidFill>
            </a:endParaRPr>
          </a:p>
          <a:p>
            <a:pPr lvl="0" algn="r"/>
            <a:endParaRPr lang="ru-RU" sz="2200" dirty="0" smtClean="0">
              <a:solidFill>
                <a:prstClr val="black"/>
              </a:solidFill>
            </a:endParaRPr>
          </a:p>
          <a:p>
            <a:pPr lvl="0" algn="r"/>
            <a:r>
              <a:rPr lang="ru-RU" sz="2200" dirty="0" smtClean="0">
                <a:solidFill>
                  <a:prstClr val="black"/>
                </a:solidFill>
              </a:rPr>
              <a:t>В </a:t>
            </a:r>
            <a:r>
              <a:rPr lang="ru-RU" sz="2200" dirty="0">
                <a:solidFill>
                  <a:prstClr val="black"/>
                </a:solidFill>
              </a:rPr>
              <a:t>метрических </a:t>
            </a:r>
            <a:r>
              <a:rPr lang="ru-RU" sz="2200" dirty="0" smtClean="0">
                <a:solidFill>
                  <a:prstClr val="black"/>
                </a:solidFill>
              </a:rPr>
              <a:t> книгах </a:t>
            </a:r>
          </a:p>
          <a:p>
            <a:pPr lvl="0" algn="r"/>
            <a:r>
              <a:rPr lang="ru-RU" sz="2200" dirty="0" smtClean="0">
                <a:solidFill>
                  <a:prstClr val="black"/>
                </a:solidFill>
              </a:rPr>
              <a:t>зафиксированы </a:t>
            </a:r>
            <a:r>
              <a:rPr lang="ru-RU" sz="2200" dirty="0">
                <a:solidFill>
                  <a:prstClr val="black"/>
                </a:solidFill>
              </a:rPr>
              <a:t>сведения о </a:t>
            </a:r>
            <a:r>
              <a:rPr lang="ru-RU" sz="2200" dirty="0" smtClean="0">
                <a:solidFill>
                  <a:prstClr val="black"/>
                </a:solidFill>
              </a:rPr>
              <a:t>родившихся, </a:t>
            </a:r>
          </a:p>
          <a:p>
            <a:pPr lvl="0" algn="r"/>
            <a:r>
              <a:rPr lang="ru-RU" sz="2200" dirty="0" smtClean="0">
                <a:solidFill>
                  <a:prstClr val="black"/>
                </a:solidFill>
              </a:rPr>
              <a:t>сочетавшихся </a:t>
            </a:r>
            <a:r>
              <a:rPr lang="ru-RU" sz="2200" dirty="0">
                <a:solidFill>
                  <a:prstClr val="black"/>
                </a:solidFill>
              </a:rPr>
              <a:t>браком и </a:t>
            </a:r>
            <a:r>
              <a:rPr lang="ru-RU" sz="2200" dirty="0" smtClean="0">
                <a:solidFill>
                  <a:prstClr val="black"/>
                </a:solidFill>
              </a:rPr>
              <a:t>умерших</a:t>
            </a:r>
          </a:p>
          <a:p>
            <a:pPr lvl="0" algn="r"/>
            <a:r>
              <a:rPr lang="ru-RU" sz="2200" dirty="0" smtClean="0">
                <a:solidFill>
                  <a:prstClr val="black"/>
                </a:solidFill>
              </a:rPr>
              <a:t> </a:t>
            </a:r>
            <a:r>
              <a:rPr lang="ru-RU" sz="2200" dirty="0">
                <a:solidFill>
                  <a:prstClr val="black"/>
                </a:solidFill>
              </a:rPr>
              <a:t>жителях населенного </a:t>
            </a:r>
            <a:r>
              <a:rPr lang="ru-RU" sz="2200" dirty="0" smtClean="0">
                <a:solidFill>
                  <a:prstClr val="black"/>
                </a:solidFill>
              </a:rPr>
              <a:t>пункта. </a:t>
            </a:r>
            <a:endParaRPr lang="ru-RU" sz="2200" dirty="0" smtClean="0">
              <a:solidFill>
                <a:prstClr val="black"/>
              </a:solidFill>
            </a:endParaRPr>
          </a:p>
          <a:p>
            <a:pPr lvl="0" algn="r"/>
            <a:endParaRPr lang="ru-RU" sz="900" dirty="0" smtClean="0">
              <a:solidFill>
                <a:prstClr val="black"/>
              </a:solidFill>
            </a:endParaRPr>
          </a:p>
          <a:p>
            <a:pPr lvl="0" algn="r"/>
            <a:endParaRPr lang="ru-RU" sz="900" dirty="0" smtClean="0">
              <a:solidFill>
                <a:prstClr val="black"/>
              </a:solidFill>
            </a:endParaRPr>
          </a:p>
          <a:p>
            <a:pPr lvl="0" algn="r"/>
            <a:r>
              <a:rPr lang="ru-RU" sz="2200" dirty="0" smtClean="0">
                <a:solidFill>
                  <a:prstClr val="black"/>
                </a:solidFill>
              </a:rPr>
              <a:t>П</a:t>
            </a:r>
            <a:r>
              <a:rPr lang="ru-RU" sz="2200" dirty="0" smtClean="0">
                <a:solidFill>
                  <a:prstClr val="black"/>
                </a:solidFill>
              </a:rPr>
              <a:t>о </a:t>
            </a:r>
            <a:r>
              <a:rPr lang="ru-RU" sz="2200" dirty="0">
                <a:solidFill>
                  <a:prstClr val="black"/>
                </a:solidFill>
              </a:rPr>
              <a:t>этой цепочке можно многое узнать </a:t>
            </a:r>
            <a:endParaRPr lang="ru-RU" sz="2200" dirty="0" smtClean="0">
              <a:solidFill>
                <a:prstClr val="black"/>
              </a:solidFill>
            </a:endParaRPr>
          </a:p>
          <a:p>
            <a:pPr lvl="0" algn="r"/>
            <a:r>
              <a:rPr lang="ru-RU" sz="2200" dirty="0" smtClean="0">
                <a:solidFill>
                  <a:prstClr val="black"/>
                </a:solidFill>
              </a:rPr>
              <a:t>по </a:t>
            </a:r>
            <a:r>
              <a:rPr lang="ru-RU" sz="2200" dirty="0">
                <a:solidFill>
                  <a:prstClr val="black"/>
                </a:solidFill>
              </a:rPr>
              <a:t>истории своей семьи. </a:t>
            </a:r>
            <a:endParaRPr lang="ru-RU" sz="2200" dirty="0" smtClean="0">
              <a:solidFill>
                <a:prstClr val="black"/>
              </a:solidFill>
            </a:endParaRPr>
          </a:p>
          <a:p>
            <a:pPr lvl="0" algn="r"/>
            <a:endParaRPr lang="ru-RU" sz="2200" dirty="0" smtClean="0">
              <a:solidFill>
                <a:prstClr val="black"/>
              </a:solidFill>
            </a:endParaRPr>
          </a:p>
          <a:p>
            <a:pPr lvl="0" algn="r"/>
            <a:r>
              <a:rPr lang="ru-RU" sz="2200" dirty="0" smtClean="0">
                <a:solidFill>
                  <a:prstClr val="black"/>
                </a:solidFill>
              </a:rPr>
              <a:t>Зная </a:t>
            </a:r>
            <a:r>
              <a:rPr lang="ru-RU" sz="2200" dirty="0">
                <a:solidFill>
                  <a:prstClr val="black"/>
                </a:solidFill>
              </a:rPr>
              <a:t>год рождения прадеда, </a:t>
            </a:r>
            <a:endParaRPr lang="ru-RU" sz="2200" dirty="0" smtClean="0">
              <a:solidFill>
                <a:prstClr val="black"/>
              </a:solidFill>
            </a:endParaRPr>
          </a:p>
          <a:p>
            <a:pPr lvl="0" algn="r"/>
            <a:r>
              <a:rPr lang="ru-RU" sz="2200" dirty="0">
                <a:solidFill>
                  <a:prstClr val="black"/>
                </a:solidFill>
              </a:rPr>
              <a:t>м</a:t>
            </a:r>
            <a:r>
              <a:rPr lang="ru-RU" sz="2200" dirty="0" smtClean="0">
                <a:solidFill>
                  <a:prstClr val="black"/>
                </a:solidFill>
              </a:rPr>
              <a:t>ожно обнаружить сведения </a:t>
            </a:r>
            <a:r>
              <a:rPr lang="ru-RU" sz="2200" dirty="0">
                <a:solidFill>
                  <a:prstClr val="black"/>
                </a:solidFill>
              </a:rPr>
              <a:t>о его рождении, </a:t>
            </a:r>
            <a:endParaRPr lang="ru-RU" sz="2200" dirty="0" smtClean="0">
              <a:solidFill>
                <a:prstClr val="black"/>
              </a:solidFill>
            </a:endParaRPr>
          </a:p>
          <a:p>
            <a:pPr lvl="0" algn="r"/>
            <a:r>
              <a:rPr lang="ru-RU" sz="2200" dirty="0" smtClean="0">
                <a:solidFill>
                  <a:prstClr val="black"/>
                </a:solidFill>
              </a:rPr>
              <a:t>здесь </a:t>
            </a:r>
            <a:r>
              <a:rPr lang="ru-RU" sz="2200" dirty="0">
                <a:solidFill>
                  <a:prstClr val="black"/>
                </a:solidFill>
              </a:rPr>
              <a:t>же </a:t>
            </a:r>
            <a:r>
              <a:rPr lang="ru-RU" sz="2200" dirty="0" smtClean="0">
                <a:solidFill>
                  <a:prstClr val="black"/>
                </a:solidFill>
              </a:rPr>
              <a:t>указаны имена </a:t>
            </a:r>
            <a:r>
              <a:rPr lang="ru-RU" sz="2200" dirty="0">
                <a:solidFill>
                  <a:prstClr val="black"/>
                </a:solidFill>
              </a:rPr>
              <a:t>родителей, </a:t>
            </a:r>
            <a:endParaRPr lang="ru-RU" sz="2200" dirty="0" smtClean="0">
              <a:solidFill>
                <a:prstClr val="black"/>
              </a:solidFill>
            </a:endParaRPr>
          </a:p>
          <a:p>
            <a:pPr lvl="0" algn="r"/>
            <a:r>
              <a:rPr lang="ru-RU" sz="2200" dirty="0" smtClean="0">
                <a:solidFill>
                  <a:prstClr val="black"/>
                </a:solidFill>
              </a:rPr>
              <a:t>и </a:t>
            </a:r>
            <a:r>
              <a:rPr lang="ru-RU" sz="2200" dirty="0" smtClean="0">
                <a:solidFill>
                  <a:prstClr val="black"/>
                </a:solidFill>
              </a:rPr>
              <a:t>уроженцами </a:t>
            </a:r>
            <a:r>
              <a:rPr lang="ru-RU" sz="2200" dirty="0">
                <a:solidFill>
                  <a:prstClr val="black"/>
                </a:solidFill>
              </a:rPr>
              <a:t>какой </a:t>
            </a:r>
            <a:r>
              <a:rPr lang="ru-RU" sz="2200" dirty="0" smtClean="0">
                <a:solidFill>
                  <a:prstClr val="black"/>
                </a:solidFill>
              </a:rPr>
              <a:t>местности они являлись                                                                                       </a:t>
            </a:r>
            <a:r>
              <a:rPr lang="ru-RU" sz="2200" dirty="0" smtClean="0">
                <a:solidFill>
                  <a:prstClr val="black"/>
                </a:solidFill>
              </a:rPr>
              <a:t>(в </a:t>
            </a:r>
            <a:r>
              <a:rPr lang="ru-RU" sz="2200" dirty="0">
                <a:solidFill>
                  <a:prstClr val="black"/>
                </a:solidFill>
              </a:rPr>
              <a:t>частности, </a:t>
            </a:r>
            <a:r>
              <a:rPr lang="ru-RU" sz="2200" dirty="0" smtClean="0">
                <a:solidFill>
                  <a:prstClr val="black"/>
                </a:solidFill>
              </a:rPr>
              <a:t>если  </a:t>
            </a:r>
            <a:r>
              <a:rPr lang="ru-RU" sz="2200" dirty="0">
                <a:solidFill>
                  <a:prstClr val="black"/>
                </a:solidFill>
              </a:rPr>
              <a:t>они переехали в село, </a:t>
            </a:r>
            <a:r>
              <a:rPr lang="ru-RU" sz="2200" dirty="0" smtClean="0">
                <a:solidFill>
                  <a:prstClr val="black"/>
                </a:solidFill>
              </a:rPr>
              <a:t>то </a:t>
            </a:r>
            <a:r>
              <a:rPr lang="ru-RU" sz="2200" dirty="0">
                <a:solidFill>
                  <a:prstClr val="black"/>
                </a:solidFill>
              </a:rPr>
              <a:t>написано откуда).</a:t>
            </a:r>
          </a:p>
        </p:txBody>
      </p:sp>
    </p:spTree>
    <p:extLst>
      <p:ext uri="{BB962C8B-B14F-4D97-AF65-F5344CB8AC3E}">
        <p14:creationId xmlns:p14="http://schemas.microsoft.com/office/powerpoint/2010/main" val="20522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sk.nios.ru/sites/bsk.nios.ru/files/spiski_naselennyh_mest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54990"/>
            <a:ext cx="3528392" cy="445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404664"/>
            <a:ext cx="8712968" cy="607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Monotype Corsiva" pitchFamily="66" charset="0"/>
              </a:rPr>
              <a:t>ДОПОЛНИТЕЛЬНЫЕ    ИСТОЧНИКИ   ДОКУМЕНТОВ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 </a:t>
            </a:r>
          </a:p>
          <a:p>
            <a:pPr lvl="0" algn="just"/>
            <a:r>
              <a:rPr lang="ru-RU" sz="1900" b="1" dirty="0" smtClean="0">
                <a:solidFill>
                  <a:prstClr val="black"/>
                </a:solidFill>
              </a:rPr>
              <a:t>«</a:t>
            </a:r>
            <a:r>
              <a:rPr lang="ru-RU" sz="1900" b="1" dirty="0">
                <a:solidFill>
                  <a:prstClr val="black"/>
                </a:solidFill>
              </a:rPr>
              <a:t>Списки лиц мужского </a:t>
            </a:r>
            <a:r>
              <a:rPr lang="ru-RU" sz="1900" b="1" dirty="0" smtClean="0">
                <a:solidFill>
                  <a:prstClr val="black"/>
                </a:solidFill>
              </a:rPr>
              <a:t>пола» </a:t>
            </a:r>
            <a:r>
              <a:rPr lang="ru-RU" sz="1900" dirty="0" smtClean="0">
                <a:solidFill>
                  <a:prstClr val="black"/>
                </a:solidFill>
              </a:rPr>
              <a:t>позволят</a:t>
            </a:r>
            <a:r>
              <a:rPr lang="ru-RU" sz="1900" b="1" dirty="0" smtClean="0">
                <a:solidFill>
                  <a:prstClr val="black"/>
                </a:solidFill>
              </a:rPr>
              <a:t> </a:t>
            </a:r>
            <a:r>
              <a:rPr lang="ru-RU" sz="1900" dirty="0" smtClean="0">
                <a:solidFill>
                  <a:prstClr val="black"/>
                </a:solidFill>
              </a:rPr>
              <a:t>узнать </a:t>
            </a:r>
            <a:r>
              <a:rPr lang="ru-RU" sz="1900" dirty="0">
                <a:solidFill>
                  <a:prstClr val="black"/>
                </a:solidFill>
              </a:rPr>
              <a:t>каким земельным наделом </a:t>
            </a:r>
            <a:r>
              <a:rPr lang="ru-RU" sz="1900" dirty="0" smtClean="0">
                <a:solidFill>
                  <a:prstClr val="black"/>
                </a:solidFill>
              </a:rPr>
              <a:t>пользовалась  семья </a:t>
            </a:r>
            <a:r>
              <a:rPr lang="ru-RU" sz="1900" dirty="0">
                <a:solidFill>
                  <a:prstClr val="black"/>
                </a:solidFill>
              </a:rPr>
              <a:t>сто и более лет назад. В этих документах также хранятся сведения о перемещении семей из одного населенного пункта в другой.</a:t>
            </a:r>
          </a:p>
          <a:p>
            <a:pPr lvl="0"/>
            <a:endParaRPr lang="ru-RU" sz="900" dirty="0" smtClean="0">
              <a:solidFill>
                <a:prstClr val="black"/>
              </a:solidFill>
            </a:endParaRPr>
          </a:p>
          <a:p>
            <a:pPr lvl="0"/>
            <a:r>
              <a:rPr lang="ru-RU" sz="1900" dirty="0" smtClean="0">
                <a:solidFill>
                  <a:prstClr val="black"/>
                </a:solidFill>
              </a:rPr>
              <a:t>     Информацию </a:t>
            </a:r>
            <a:r>
              <a:rPr lang="ru-RU" sz="1900" dirty="0">
                <a:solidFill>
                  <a:prstClr val="black"/>
                </a:solidFill>
              </a:rPr>
              <a:t>о своей семье можно </a:t>
            </a:r>
            <a:r>
              <a:rPr lang="ru-RU" sz="1900" dirty="0" smtClean="0">
                <a:solidFill>
                  <a:prstClr val="black"/>
                </a:solidFill>
              </a:rPr>
              <a:t>найти</a:t>
            </a:r>
          </a:p>
          <a:p>
            <a:pPr lvl="0"/>
            <a:r>
              <a:rPr lang="ru-RU" sz="1900" dirty="0" smtClean="0">
                <a:solidFill>
                  <a:prstClr val="black"/>
                </a:solidFill>
              </a:rPr>
              <a:t>в  </a:t>
            </a:r>
            <a:r>
              <a:rPr lang="ru-RU" sz="1900" b="1" dirty="0" smtClean="0">
                <a:solidFill>
                  <a:prstClr val="black"/>
                </a:solidFill>
              </a:rPr>
              <a:t>ходатайстве </a:t>
            </a:r>
            <a:r>
              <a:rPr lang="ru-RU" sz="1900" b="1" dirty="0">
                <a:solidFill>
                  <a:prstClr val="black"/>
                </a:solidFill>
              </a:rPr>
              <a:t>о прирезке земли </a:t>
            </a:r>
            <a:r>
              <a:rPr lang="ru-RU" sz="1900" b="1" dirty="0" smtClean="0">
                <a:solidFill>
                  <a:prstClr val="black"/>
                </a:solidFill>
              </a:rPr>
              <a:t>и</a:t>
            </a:r>
          </a:p>
          <a:p>
            <a:pPr lvl="0"/>
            <a:r>
              <a:rPr lang="ru-RU" sz="1900" b="1" dirty="0" smtClean="0">
                <a:solidFill>
                  <a:prstClr val="black"/>
                </a:solidFill>
              </a:rPr>
              <a:t>получении </a:t>
            </a:r>
            <a:r>
              <a:rPr lang="ru-RU" sz="1900" b="1" dirty="0" smtClean="0">
                <a:solidFill>
                  <a:prstClr val="black"/>
                </a:solidFill>
              </a:rPr>
              <a:t>ссуды </a:t>
            </a:r>
            <a:r>
              <a:rPr lang="ru-RU" sz="1900" b="1" dirty="0">
                <a:solidFill>
                  <a:prstClr val="black"/>
                </a:solidFill>
              </a:rPr>
              <a:t>на межевание </a:t>
            </a:r>
            <a:r>
              <a:rPr lang="ru-RU" sz="1900" b="1" dirty="0" smtClean="0">
                <a:solidFill>
                  <a:prstClr val="black"/>
                </a:solidFill>
              </a:rPr>
              <a:t>участков</a:t>
            </a:r>
            <a:r>
              <a:rPr lang="ru-RU" sz="1900" dirty="0" smtClean="0">
                <a:solidFill>
                  <a:prstClr val="black"/>
                </a:solidFill>
              </a:rPr>
              <a:t>.</a:t>
            </a:r>
          </a:p>
          <a:p>
            <a:pPr lvl="0" algn="just"/>
            <a:endParaRPr lang="ru-RU" sz="1900" dirty="0">
              <a:solidFill>
                <a:prstClr val="black"/>
              </a:solidFill>
            </a:endParaRPr>
          </a:p>
          <a:p>
            <a:pPr lvl="0" algn="just"/>
            <a:r>
              <a:rPr lang="ru-RU" sz="1900" dirty="0" smtClean="0">
                <a:solidFill>
                  <a:prstClr val="black"/>
                </a:solidFill>
              </a:rPr>
              <a:t>                 Изучение </a:t>
            </a:r>
            <a:r>
              <a:rPr lang="ru-RU" sz="1900" b="1" dirty="0" smtClean="0">
                <a:solidFill>
                  <a:prstClr val="black"/>
                </a:solidFill>
              </a:rPr>
              <a:t>делопроизводственных</a:t>
            </a:r>
          </a:p>
          <a:p>
            <a:pPr lvl="0" algn="just"/>
            <a:r>
              <a:rPr lang="ru-RU" sz="1900" b="1" dirty="0">
                <a:solidFill>
                  <a:prstClr val="black"/>
                </a:solidFill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</a:rPr>
              <a:t>        </a:t>
            </a:r>
            <a:r>
              <a:rPr lang="ru-RU" sz="1900" b="1" dirty="0" smtClean="0">
                <a:solidFill>
                  <a:prstClr val="black"/>
                </a:solidFill>
              </a:rPr>
              <a:t>источников </a:t>
            </a:r>
            <a:r>
              <a:rPr lang="ru-RU" sz="1900" dirty="0" smtClean="0">
                <a:solidFill>
                  <a:prstClr val="black"/>
                </a:solidFill>
              </a:rPr>
              <a:t>позволит </a:t>
            </a:r>
            <a:r>
              <a:rPr lang="ru-RU" sz="1900" dirty="0" smtClean="0">
                <a:solidFill>
                  <a:prstClr val="black"/>
                </a:solidFill>
              </a:rPr>
              <a:t>охарактеризовать </a:t>
            </a:r>
          </a:p>
          <a:p>
            <a:pPr lvl="0" algn="just"/>
            <a:r>
              <a:rPr lang="ru-RU" sz="1900" dirty="0">
                <a:solidFill>
                  <a:prstClr val="black"/>
                </a:solidFill>
              </a:rPr>
              <a:t> </a:t>
            </a:r>
            <a:r>
              <a:rPr lang="ru-RU" sz="1900" dirty="0" smtClean="0">
                <a:solidFill>
                  <a:prstClr val="black"/>
                </a:solidFill>
              </a:rPr>
              <a:t>                           </a:t>
            </a:r>
            <a:r>
              <a:rPr lang="ru-RU" sz="1900" dirty="0" smtClean="0">
                <a:solidFill>
                  <a:prstClr val="black"/>
                </a:solidFill>
              </a:rPr>
              <a:t>размер </a:t>
            </a:r>
            <a:r>
              <a:rPr lang="ru-RU" sz="1900" dirty="0">
                <a:solidFill>
                  <a:prstClr val="black"/>
                </a:solidFill>
              </a:rPr>
              <a:t>помощи переселенцам </a:t>
            </a:r>
            <a:endParaRPr lang="ru-RU" sz="1900" dirty="0">
              <a:solidFill>
                <a:prstClr val="black"/>
              </a:solidFill>
            </a:endParaRPr>
          </a:p>
          <a:p>
            <a:pPr lvl="0" algn="just"/>
            <a:r>
              <a:rPr lang="ru-RU" sz="1900" dirty="0" smtClean="0">
                <a:solidFill>
                  <a:prstClr val="black"/>
                </a:solidFill>
              </a:rPr>
              <a:t>  от </a:t>
            </a:r>
            <a:r>
              <a:rPr lang="ru-RU" sz="1900" dirty="0">
                <a:solidFill>
                  <a:prstClr val="black"/>
                </a:solidFill>
              </a:rPr>
              <a:t>правительства </a:t>
            </a:r>
            <a:r>
              <a:rPr lang="ru-RU" sz="1900" dirty="0" smtClean="0">
                <a:solidFill>
                  <a:prstClr val="black"/>
                </a:solidFill>
              </a:rPr>
              <a:t>и </a:t>
            </a:r>
            <a:r>
              <a:rPr lang="ru-RU" sz="1900" dirty="0">
                <a:solidFill>
                  <a:prstClr val="black"/>
                </a:solidFill>
              </a:rPr>
              <a:t>местной </a:t>
            </a:r>
            <a:r>
              <a:rPr lang="ru-RU" sz="1900" dirty="0" smtClean="0">
                <a:solidFill>
                  <a:prstClr val="black"/>
                </a:solidFill>
              </a:rPr>
              <a:t>администрации  </a:t>
            </a:r>
            <a:endParaRPr lang="ru-RU" sz="1900" dirty="0">
              <a:solidFill>
                <a:prstClr val="black"/>
              </a:solidFill>
            </a:endParaRPr>
          </a:p>
          <a:p>
            <a:pPr lvl="0" algn="just"/>
            <a:r>
              <a:rPr lang="ru-RU" sz="1900" dirty="0" smtClean="0">
                <a:solidFill>
                  <a:prstClr val="black"/>
                </a:solidFill>
              </a:rPr>
              <a:t>                    при </a:t>
            </a:r>
            <a:r>
              <a:rPr lang="ru-RU" sz="1900" dirty="0">
                <a:solidFill>
                  <a:prstClr val="black"/>
                </a:solidFill>
              </a:rPr>
              <a:t>обустройстве </a:t>
            </a:r>
            <a:r>
              <a:rPr lang="ru-RU" sz="1900" dirty="0" smtClean="0">
                <a:solidFill>
                  <a:prstClr val="black"/>
                </a:solidFill>
              </a:rPr>
              <a:t> на </a:t>
            </a:r>
            <a:r>
              <a:rPr lang="ru-RU" sz="1900" dirty="0">
                <a:solidFill>
                  <a:prstClr val="black"/>
                </a:solidFill>
              </a:rPr>
              <a:t>новом </a:t>
            </a:r>
            <a:r>
              <a:rPr lang="ru-RU" sz="1900" dirty="0" smtClean="0">
                <a:solidFill>
                  <a:prstClr val="black"/>
                </a:solidFill>
              </a:rPr>
              <a:t>месте,</a:t>
            </a:r>
          </a:p>
          <a:p>
            <a:pPr lvl="0" algn="just"/>
            <a:r>
              <a:rPr lang="ru-RU" sz="1900" dirty="0">
                <a:solidFill>
                  <a:prstClr val="black"/>
                </a:solidFill>
              </a:rPr>
              <a:t> </a:t>
            </a:r>
            <a:r>
              <a:rPr lang="ru-RU" sz="1900" dirty="0" smtClean="0">
                <a:solidFill>
                  <a:prstClr val="black"/>
                </a:solidFill>
              </a:rPr>
              <a:t>             </a:t>
            </a:r>
            <a:r>
              <a:rPr lang="ru-RU" sz="1900" dirty="0" smtClean="0">
                <a:solidFill>
                  <a:prstClr val="black"/>
                </a:solidFill>
              </a:rPr>
              <a:t>установить</a:t>
            </a:r>
            <a:r>
              <a:rPr lang="ru-RU" sz="1900" dirty="0" smtClean="0">
                <a:solidFill>
                  <a:prstClr val="black"/>
                </a:solidFill>
              </a:rPr>
              <a:t>, </a:t>
            </a:r>
            <a:r>
              <a:rPr lang="ru-RU" sz="1900" dirty="0">
                <a:solidFill>
                  <a:prstClr val="black"/>
                </a:solidFill>
              </a:rPr>
              <a:t>как были созданы </a:t>
            </a:r>
            <a:r>
              <a:rPr lang="ru-RU" sz="1900" dirty="0" smtClean="0">
                <a:solidFill>
                  <a:prstClr val="black"/>
                </a:solidFill>
              </a:rPr>
              <a:t>школы,</a:t>
            </a:r>
          </a:p>
          <a:p>
            <a:pPr lvl="0" algn="just"/>
            <a:r>
              <a:rPr lang="ru-RU" sz="1900" dirty="0">
                <a:solidFill>
                  <a:prstClr val="black"/>
                </a:solidFill>
              </a:rPr>
              <a:t> </a:t>
            </a:r>
            <a:r>
              <a:rPr lang="ru-RU" sz="1900" dirty="0" smtClean="0">
                <a:solidFill>
                  <a:prstClr val="black"/>
                </a:solidFill>
              </a:rPr>
              <a:t>             </a:t>
            </a:r>
            <a:r>
              <a:rPr lang="ru-RU" sz="1900" dirty="0" smtClean="0">
                <a:solidFill>
                  <a:prstClr val="black"/>
                </a:solidFill>
              </a:rPr>
              <a:t>волостная </a:t>
            </a:r>
            <a:r>
              <a:rPr lang="ru-RU" sz="1900" dirty="0">
                <a:solidFill>
                  <a:prstClr val="black"/>
                </a:solidFill>
              </a:rPr>
              <a:t>переселенческая больница, </a:t>
            </a:r>
            <a:endParaRPr lang="ru-RU" sz="1900" dirty="0">
              <a:solidFill>
                <a:prstClr val="black"/>
              </a:solidFill>
            </a:endParaRPr>
          </a:p>
          <a:p>
            <a:pPr lvl="0" algn="just"/>
            <a:r>
              <a:rPr lang="ru-RU" sz="1900" dirty="0" smtClean="0">
                <a:solidFill>
                  <a:prstClr val="black"/>
                </a:solidFill>
              </a:rPr>
              <a:t> </a:t>
            </a:r>
            <a:r>
              <a:rPr lang="ru-RU" sz="1900" dirty="0" smtClean="0">
                <a:solidFill>
                  <a:prstClr val="black"/>
                </a:solidFill>
              </a:rPr>
              <a:t>                                              опытное </a:t>
            </a:r>
            <a:r>
              <a:rPr lang="ru-RU" sz="1900" dirty="0">
                <a:solidFill>
                  <a:prstClr val="black"/>
                </a:solidFill>
              </a:rPr>
              <a:t>поле и т. д. </a:t>
            </a:r>
            <a:endParaRPr lang="ru-RU" sz="1900" dirty="0">
              <a:solidFill>
                <a:prstClr val="black"/>
              </a:solidFill>
            </a:endParaRPr>
          </a:p>
          <a:p>
            <a:pPr lvl="0" algn="just"/>
            <a:r>
              <a:rPr lang="ru-RU" sz="1900" dirty="0" smtClean="0">
                <a:solidFill>
                  <a:prstClr val="black"/>
                </a:solidFill>
              </a:rPr>
              <a:t> Возможно</a:t>
            </a:r>
            <a:r>
              <a:rPr lang="ru-RU" sz="1900" dirty="0">
                <a:solidFill>
                  <a:prstClr val="black"/>
                </a:solidFill>
              </a:rPr>
              <a:t>, </a:t>
            </a:r>
            <a:r>
              <a:rPr lang="ru-RU" sz="1900" dirty="0" smtClean="0">
                <a:solidFill>
                  <a:prstClr val="black"/>
                </a:solidFill>
              </a:rPr>
              <a:t>в </a:t>
            </a:r>
            <a:r>
              <a:rPr lang="ru-RU" sz="1900" dirty="0">
                <a:solidFill>
                  <a:prstClr val="black"/>
                </a:solidFill>
              </a:rPr>
              <a:t>этих документах будут упомянуты </a:t>
            </a:r>
            <a:endParaRPr lang="ru-RU" sz="1900" dirty="0">
              <a:solidFill>
                <a:prstClr val="black"/>
              </a:solidFill>
            </a:endParaRPr>
          </a:p>
          <a:p>
            <a:pPr lvl="0" algn="just"/>
            <a:r>
              <a:rPr lang="ru-RU" sz="1900" dirty="0" smtClean="0">
                <a:solidFill>
                  <a:prstClr val="black"/>
                </a:solidFill>
              </a:rPr>
              <a:t> </a:t>
            </a:r>
            <a:r>
              <a:rPr lang="ru-RU" sz="1900" dirty="0" smtClean="0">
                <a:solidFill>
                  <a:prstClr val="black"/>
                </a:solidFill>
              </a:rPr>
              <a:t>                                              ваши </a:t>
            </a:r>
            <a:r>
              <a:rPr lang="ru-RU" sz="1900" dirty="0">
                <a:solidFill>
                  <a:prstClr val="black"/>
                </a:solidFill>
              </a:rPr>
              <a:t>родственники – </a:t>
            </a:r>
            <a:endParaRPr lang="ru-RU" sz="1900" dirty="0">
              <a:solidFill>
                <a:prstClr val="black"/>
              </a:solidFill>
            </a:endParaRPr>
          </a:p>
          <a:p>
            <a:pPr lvl="0" algn="just"/>
            <a:r>
              <a:rPr lang="ru-RU" sz="1900" dirty="0" smtClean="0">
                <a:solidFill>
                  <a:prstClr val="black"/>
                </a:solidFill>
              </a:rPr>
              <a:t> </a:t>
            </a:r>
            <a:r>
              <a:rPr lang="ru-RU" sz="1900" dirty="0" smtClean="0">
                <a:solidFill>
                  <a:prstClr val="black"/>
                </a:solidFill>
              </a:rPr>
              <a:t>                           работавшие </a:t>
            </a:r>
            <a:r>
              <a:rPr lang="ru-RU" sz="1900" dirty="0">
                <a:solidFill>
                  <a:prstClr val="black"/>
                </a:solidFill>
              </a:rPr>
              <a:t>в этих учреждениях. </a:t>
            </a:r>
          </a:p>
        </p:txBody>
      </p:sp>
    </p:spTree>
    <p:extLst>
      <p:ext uri="{BB962C8B-B14F-4D97-AF65-F5344CB8AC3E}">
        <p14:creationId xmlns:p14="http://schemas.microsoft.com/office/powerpoint/2010/main" val="408363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2365</TotalTime>
  <Words>1732</Words>
  <Application>Microsoft Office PowerPoint</Application>
  <PresentationFormat>Экран (4:3)</PresentationFormat>
  <Paragraphs>247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ГЕНЕАЛОГИЯ –это не хобби, это здравый взгляд на историю.</dc:title>
  <dc:creator>Любочко Лариса Михайловна</dc:creator>
  <cp:lastModifiedBy>Любочко Лариса Михайловна</cp:lastModifiedBy>
  <cp:revision>81</cp:revision>
  <dcterms:created xsi:type="dcterms:W3CDTF">2021-02-05T03:14:24Z</dcterms:created>
  <dcterms:modified xsi:type="dcterms:W3CDTF">2021-05-17T04:21:02Z</dcterms:modified>
</cp:coreProperties>
</file>