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1"/>
  </p:handoutMasterIdLst>
  <p:sldIdLst>
    <p:sldId id="256" r:id="rId2"/>
    <p:sldId id="260" r:id="rId3"/>
    <p:sldId id="259" r:id="rId4"/>
    <p:sldId id="257" r:id="rId5"/>
    <p:sldId id="258" r:id="rId6"/>
    <p:sldId id="291" r:id="rId7"/>
    <p:sldId id="262" r:id="rId8"/>
    <p:sldId id="261" r:id="rId9"/>
    <p:sldId id="289" r:id="rId10"/>
    <p:sldId id="263" r:id="rId11"/>
    <p:sldId id="264" r:id="rId12"/>
    <p:sldId id="288" r:id="rId13"/>
    <p:sldId id="265" r:id="rId14"/>
    <p:sldId id="266" r:id="rId15"/>
    <p:sldId id="283" r:id="rId16"/>
    <p:sldId id="267" r:id="rId17"/>
    <p:sldId id="268" r:id="rId18"/>
    <p:sldId id="280" r:id="rId19"/>
    <p:sldId id="269" r:id="rId20"/>
    <p:sldId id="286" r:id="rId21"/>
    <p:sldId id="270" r:id="rId22"/>
    <p:sldId id="271" r:id="rId23"/>
    <p:sldId id="284" r:id="rId24"/>
    <p:sldId id="272" r:id="rId25"/>
    <p:sldId id="274" r:id="rId26"/>
    <p:sldId id="275" r:id="rId27"/>
    <p:sldId id="276" r:id="rId28"/>
    <p:sldId id="293" r:id="rId29"/>
    <p:sldId id="29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99"/>
    <a:srgbClr val="A50021"/>
    <a:srgbClr val="742C2A"/>
    <a:srgbClr val="CC3300"/>
    <a:srgbClr val="FF3300"/>
    <a:srgbClr val="245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181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0AE6B-EC18-4E0B-B08A-CA8F69D6D395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609F9-545E-4EC0-9AA0-CC347F055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1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3.jpeg"/><Relationship Id="rId4" Type="http://schemas.microsoft.com/office/2007/relationships/hdphoto" Target="../media/hdphoto14.wdp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34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\\192.168.5.59\obmenka\Салихова А.Ю\ВОИНСКИЕ ПАМЯТНИКИ\Открытие обелиска 1970 г.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64" b="54450"/>
          <a:stretch/>
        </p:blipFill>
        <p:spPr bwMode="auto">
          <a:xfrm>
            <a:off x="2087216" y="302871"/>
            <a:ext cx="7056784" cy="62522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492896"/>
            <a:ext cx="8805982" cy="337690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Быть может, здесь на этом месте, иной был берега откос?</a:t>
            </a:r>
          </a:p>
          <a:p>
            <a:pPr>
              <a:spcBef>
                <a:spcPts val="0"/>
              </a:spcBef>
            </a:pPr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Быть может, кроны на рассвете алели,  сосен и берёз?</a:t>
            </a:r>
          </a:p>
          <a:p>
            <a:pPr>
              <a:spcBef>
                <a:spcPts val="0"/>
              </a:spcBef>
            </a:pPr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Мечтали вы о мирной жизни, но вы подумать не могли,</a:t>
            </a:r>
          </a:p>
          <a:p>
            <a:pPr>
              <a:spcBef>
                <a:spcPts val="0"/>
              </a:spcBef>
            </a:pPr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Что вам, защитникам Отчизны, на этой площади земли,</a:t>
            </a:r>
          </a:p>
          <a:p>
            <a:pPr>
              <a:spcBef>
                <a:spcPts val="0"/>
              </a:spcBef>
            </a:pPr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Где рядом стройка, город новый, и вам знакомая река,</a:t>
            </a:r>
          </a:p>
          <a:p>
            <a:pPr>
              <a:spcBef>
                <a:spcPts val="0"/>
              </a:spcBef>
            </a:pPr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Поставят обелиск бетонный односельчане на века…</a:t>
            </a:r>
          </a:p>
          <a:p>
            <a:pPr>
              <a:spcBef>
                <a:spcPts val="0"/>
              </a:spcBef>
            </a:pPr>
            <a:endParaRPr lang="ru-RU" sz="30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spcBef>
                <a:spcPts val="0"/>
              </a:spcBef>
            </a:pPr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                                                                           </a:t>
            </a:r>
            <a:r>
              <a:rPr lang="ru-RU" sz="2800" b="1" dirty="0" smtClean="0">
                <a:solidFill>
                  <a:srgbClr val="800000"/>
                </a:solidFill>
                <a:latin typeface="Monotype Corsiva" pitchFamily="66" charset="0"/>
              </a:rPr>
              <a:t>И. Кузнецов</a:t>
            </a:r>
            <a:endParaRPr lang="ru-RU" sz="2800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620688"/>
            <a:ext cx="8424936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sz="5800" b="1" i="1" dirty="0" smtClean="0">
                <a:solidFill>
                  <a:srgbClr val="C00000"/>
                </a:solidFill>
                <a:latin typeface="Arial Black" pitchFamily="34" charset="0"/>
              </a:rPr>
              <a:t>Эта память уходит</a:t>
            </a:r>
            <a:br>
              <a:rPr lang="ru-RU" sz="5800" b="1" i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5800" b="1" i="1" dirty="0" smtClean="0">
                <a:solidFill>
                  <a:srgbClr val="C00000"/>
                </a:solidFill>
                <a:latin typeface="Arial Black" pitchFamily="34" charset="0"/>
              </a:rPr>
              <a:t>        корнями в века…</a:t>
            </a:r>
            <a:endParaRPr lang="ru-RU" sz="5800" b="1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00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 descr="F:\Памятники\Введенщина\3-3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752528" cy="637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</p:spPr>
      </p:pic>
      <p:sp>
        <p:nvSpPr>
          <p:cNvPr id="6" name="Прямоугольник 5"/>
          <p:cNvSpPr/>
          <p:nvPr/>
        </p:nvSpPr>
        <p:spPr>
          <a:xfrm>
            <a:off x="5544108" y="2708920"/>
            <a:ext cx="31683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установлена </a:t>
            </a:r>
          </a:p>
          <a:p>
            <a:pPr algn="ctr"/>
            <a:r>
              <a:rPr lang="ru-RU" sz="24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в 1987 году </a:t>
            </a:r>
          </a:p>
          <a:p>
            <a:pPr algn="ctr"/>
            <a:r>
              <a:rPr lang="ru-RU" sz="24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в </a:t>
            </a:r>
            <a:r>
              <a:rPr lang="ru-RU" sz="24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память </a:t>
            </a:r>
            <a:endParaRPr lang="ru-RU" sz="2400" b="1" i="1" dirty="0" smtClean="0">
              <a:solidFill>
                <a:srgbClr val="000099"/>
              </a:solidFill>
              <a:latin typeface="Bookman Old Style" pitchFamily="18" charset="0"/>
              <a:ea typeface="Times New Roman"/>
            </a:endParaRPr>
          </a:p>
          <a:p>
            <a:pPr algn="ctr"/>
            <a:r>
              <a:rPr lang="ru-RU" sz="24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о </a:t>
            </a:r>
            <a:r>
              <a:rPr lang="ru-RU" sz="24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погибших воинах </a:t>
            </a:r>
            <a:endParaRPr lang="ru-RU" sz="2400" b="1" i="1" dirty="0" smtClean="0">
              <a:solidFill>
                <a:srgbClr val="000099"/>
              </a:solidFill>
              <a:latin typeface="Bookman Old Style" pitchFamily="18" charset="0"/>
              <a:ea typeface="Times New Roman"/>
            </a:endParaRPr>
          </a:p>
          <a:p>
            <a:pPr algn="ctr"/>
            <a:r>
              <a:rPr lang="ru-RU" sz="24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в </a:t>
            </a:r>
            <a:r>
              <a:rPr lang="ru-RU" sz="24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период </a:t>
            </a:r>
            <a:endParaRPr lang="ru-RU" sz="2400" b="1" i="1" dirty="0" smtClean="0">
              <a:solidFill>
                <a:srgbClr val="000099"/>
              </a:solidFill>
              <a:latin typeface="Bookman Old Style" pitchFamily="18" charset="0"/>
              <a:ea typeface="Times New Roman"/>
            </a:endParaRPr>
          </a:p>
          <a:p>
            <a:pPr algn="ctr"/>
            <a:r>
              <a:rPr lang="ru-RU" sz="24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Великой </a:t>
            </a:r>
            <a:r>
              <a:rPr lang="ru-RU" sz="24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Отечественной </a:t>
            </a:r>
            <a:r>
              <a:rPr lang="ru-RU" sz="24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войны</a:t>
            </a:r>
            <a:endParaRPr lang="ru-RU" sz="2400" b="1" i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260648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C3300"/>
                </a:solidFill>
                <a:latin typeface="Arial Black" pitchFamily="34" charset="0"/>
              </a:rPr>
              <a:t>Село ВВЕДЕНЩИНА</a:t>
            </a:r>
            <a:endParaRPr lang="ru-RU" sz="2800" b="1" i="1" dirty="0">
              <a:solidFill>
                <a:srgbClr val="CC33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6216" y="2090465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Стела</a:t>
            </a:r>
            <a:endParaRPr lang="ru-RU" sz="2400" b="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56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1480"/>
            <a:ext cx="4112623" cy="6201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396044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i="1" dirty="0">
                <a:solidFill>
                  <a:srgbClr val="000099"/>
                </a:solidFill>
                <a:latin typeface="Bookman Old Style" pitchFamily="18" charset="0"/>
              </a:rPr>
              <a:t>В честь 60-летия Победы стела была обновлена. Отреставрирован орден "Отечественная война". На розовом граните закреплена </a:t>
            </a:r>
            <a:r>
              <a:rPr lang="ru-RU" sz="2200" b="1" i="1" dirty="0" err="1">
                <a:solidFill>
                  <a:srgbClr val="000099"/>
                </a:solidFill>
                <a:latin typeface="Bookman Old Style" pitchFamily="18" charset="0"/>
              </a:rPr>
              <a:t>гладкоотшлифованная</a:t>
            </a:r>
            <a:r>
              <a:rPr lang="ru-RU" sz="2200" b="1" i="1" dirty="0">
                <a:solidFill>
                  <a:srgbClr val="000099"/>
                </a:solidFill>
                <a:latin typeface="Bookman Old Style" pitchFamily="18" charset="0"/>
              </a:rPr>
              <a:t> черная плита</a:t>
            </a:r>
            <a:r>
              <a:rPr lang="ru-RU" sz="2200" b="1" i="1" dirty="0" smtClean="0">
                <a:solidFill>
                  <a:srgbClr val="000099"/>
                </a:solidFill>
                <a:latin typeface="Bookman Old Style" pitchFamily="18" charset="0"/>
              </a:rPr>
              <a:t>,</a:t>
            </a:r>
          </a:p>
          <a:p>
            <a:pPr algn="r"/>
            <a:r>
              <a:rPr lang="ru-RU" sz="2200" b="1" i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2200" b="1" i="1" dirty="0">
                <a:solidFill>
                  <a:srgbClr val="000099"/>
                </a:solidFill>
                <a:latin typeface="Bookman Old Style" pitchFamily="18" charset="0"/>
              </a:rPr>
              <a:t>где увековечены </a:t>
            </a:r>
            <a:endParaRPr lang="ru-RU" sz="2200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r"/>
            <a:r>
              <a:rPr lang="ru-RU" sz="2200" b="1" i="1" dirty="0" smtClean="0">
                <a:solidFill>
                  <a:srgbClr val="000099"/>
                </a:solidFill>
                <a:latin typeface="Bookman Old Style" pitchFamily="18" charset="0"/>
              </a:rPr>
              <a:t>65 </a:t>
            </a:r>
            <a:r>
              <a:rPr lang="ru-RU" sz="2200" b="1" i="1" dirty="0">
                <a:solidFill>
                  <a:srgbClr val="000099"/>
                </a:solidFill>
                <a:latin typeface="Bookman Old Style" pitchFamily="18" charset="0"/>
              </a:rPr>
              <a:t>погибших земляков и добавлены имена </a:t>
            </a:r>
            <a:endParaRPr lang="ru-RU" sz="2200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r"/>
            <a:r>
              <a:rPr lang="ru-RU" sz="2200" b="1" i="1" dirty="0" smtClean="0">
                <a:solidFill>
                  <a:srgbClr val="000099"/>
                </a:solidFill>
                <a:latin typeface="Bookman Old Style" pitchFamily="18" charset="0"/>
              </a:rPr>
              <a:t>60 </a:t>
            </a:r>
            <a:r>
              <a:rPr lang="ru-RU" sz="2200" b="1" i="1" dirty="0">
                <a:solidFill>
                  <a:srgbClr val="000099"/>
                </a:solidFill>
                <a:latin typeface="Bookman Old Style" pitchFamily="18" charset="0"/>
              </a:rPr>
              <a:t>участников Великой Отечественной войны, умерших в мирное время,  с надписью: "Погибшим </a:t>
            </a:r>
            <a:br>
              <a:rPr lang="ru-RU" sz="2200" b="1" i="1" dirty="0">
                <a:solidFill>
                  <a:srgbClr val="000099"/>
                </a:solidFill>
                <a:latin typeface="Bookman Old Style" pitchFamily="18" charset="0"/>
              </a:rPr>
            </a:br>
            <a:r>
              <a:rPr lang="ru-RU" sz="2200" b="1" i="1" dirty="0">
                <a:solidFill>
                  <a:srgbClr val="000099"/>
                </a:solidFill>
                <a:latin typeface="Bookman Old Style" pitchFamily="18" charset="0"/>
              </a:rPr>
              <a:t>в годы ВОВ 1941-1945"</a:t>
            </a:r>
            <a:endParaRPr lang="ru-RU" sz="2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0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1163562"/>
            <a:ext cx="5040560" cy="563456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b="1" i="1" dirty="0" smtClean="0">
                <a:latin typeface="Arial Narrow" pitchFamily="34" charset="0"/>
                <a:cs typeface="Times New Roman" pitchFamily="18" charset="0"/>
              </a:rPr>
              <a:t>В 1941 на трудовой фронт семья проводила отца, всю войну он проработал на кемеровской шахте кузнецом. Затем призвали в армию Владимира, годом позже Ивана (он был снайпером и погиб).   Владимира направили в офицерское училище на курсы контрразведчиков. Началась военная служба, а в 1944 году его перевели в Забайкалье. После окончания войны с Японией ещё 2 года служил в контрразведке. Приходилось и вражеские диверсии предотвращать, и шпионов ловить, и дезертиров преследовать. В 1947 году вернулся в родное село, работал сначала бригадиром, потом председателем колхоза. Его трудовой стаж 52 года! Воспитали с супругой пятерых детей. В гостеприимной семье летом собиралось до 17 ребятишек. После выхода на пенсию увлекся резьбой по дереву, украсил не только свой дом, но и дома односельчан, оставив о себе добрую память. </a:t>
            </a:r>
            <a:endParaRPr lang="ru-RU" sz="1800" b="1" i="1" dirty="0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6" name="Picture 2" descr="\\Fserv\obmen\Салихова А.Ю\ВЕТЕРАНЫ вся инф-ция\Исаков В.В\Исаков В.В., ШВ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67" r="1387" b="63687"/>
          <a:stretch/>
        </p:blipFill>
        <p:spPr bwMode="auto">
          <a:xfrm rot="543447">
            <a:off x="784774" y="186361"/>
            <a:ext cx="2112964" cy="236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 descr="\\Fserv\obmen\Салихова А.Ю\ВЕТЕРАНЫ вся инф-ция\Исаков В.В\Исаков В.В., ШВ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0" t="17124" r="63762" b="2714"/>
          <a:stretch/>
        </p:blipFill>
        <p:spPr bwMode="auto">
          <a:xfrm>
            <a:off x="395536" y="2705854"/>
            <a:ext cx="2675415" cy="3891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73951" y="116632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Исаков Владимир Васильевич</a:t>
            </a:r>
            <a:endParaRPr lang="ru-RU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87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45224"/>
            <a:ext cx="8229600" cy="1143000"/>
          </a:xfrm>
        </p:spPr>
        <p:txBody>
          <a:bodyPr/>
          <a:lstStyle/>
          <a:p>
            <a:r>
              <a:rPr lang="ru-RU" b="1" dirty="0">
                <a:latin typeface="Times New Roman"/>
                <a:ea typeface="Times New Roman"/>
              </a:rPr>
              <a:t>Моты</a:t>
            </a:r>
            <a:endParaRPr lang="ru-RU" dirty="0"/>
          </a:p>
        </p:txBody>
      </p:sp>
      <p:pic>
        <p:nvPicPr>
          <p:cNvPr id="5" name="Объект 4" descr="F:\Памятники\Моты\5-1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884438" cy="565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059832" y="260648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C3300"/>
                </a:solidFill>
                <a:latin typeface="Arial Black" pitchFamily="34" charset="0"/>
              </a:rPr>
              <a:t>Село МОТЫ</a:t>
            </a:r>
            <a:endParaRPr lang="ru-RU" sz="2800" b="1" i="1" dirty="0">
              <a:solidFill>
                <a:srgbClr val="CC33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41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2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836712"/>
            <a:ext cx="3600400" cy="5974992"/>
          </a:xfrm>
        </p:spPr>
        <p:txBody>
          <a:bodyPr>
            <a:normAutofit fontScale="90000"/>
          </a:bodyPr>
          <a:lstStyle/>
          <a:p>
            <a:r>
              <a:rPr lang="ru-RU" sz="22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У</a:t>
            </a:r>
            <a:r>
              <a:rPr lang="ru-RU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становлен</a:t>
            </a:r>
            <a:r>
              <a:rPr lang="en-US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 </a:t>
            </a:r>
            <a:r>
              <a:rPr lang="ru-RU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в 1995 году </a:t>
            </a:r>
            <a:r>
              <a:rPr lang="ru-RU" sz="22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в честь 50-летия Победы в память </a:t>
            </a:r>
            <a:r>
              <a:rPr lang="ru-RU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о </a:t>
            </a:r>
            <a:r>
              <a:rPr lang="ru-RU" sz="22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погибших воинах </a:t>
            </a:r>
            <a:r>
              <a:rPr lang="ru-RU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в </a:t>
            </a:r>
            <a:r>
              <a:rPr lang="ru-RU" sz="22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период Великой Отечественной войны. </a:t>
            </a:r>
            <a:r>
              <a:rPr lang="en-US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       </a:t>
            </a:r>
            <a:r>
              <a:rPr lang="ru-RU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Ушло </a:t>
            </a:r>
            <a:r>
              <a:rPr lang="ru-RU" sz="22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на фронт из села Моты более 80 человек. </a:t>
            </a:r>
            <a:r>
              <a:rPr lang="en-US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                       </a:t>
            </a:r>
            <a:r>
              <a:rPr lang="ru-RU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Имена </a:t>
            </a:r>
            <a:r>
              <a:rPr lang="ru-RU" sz="22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37 погибших </a:t>
            </a:r>
            <a:r>
              <a:rPr lang="en-US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   </a:t>
            </a:r>
            <a:r>
              <a:rPr lang="ru-RU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земляков </a:t>
            </a:r>
            <a:r>
              <a:rPr lang="ru-RU" sz="22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увековечены </a:t>
            </a:r>
            <a:r>
              <a:rPr lang="en-US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          </a:t>
            </a:r>
            <a:r>
              <a:rPr lang="ru-RU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на </a:t>
            </a:r>
            <a:r>
              <a:rPr lang="ru-RU" sz="22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красном мраморе навеки.</a:t>
            </a:r>
            <a:br>
              <a:rPr lang="ru-RU" sz="22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</a:br>
            <a:r>
              <a:rPr lang="ru-RU" sz="22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Авторы идеи - председатель сельского Совета </a:t>
            </a:r>
            <a:r>
              <a:rPr lang="en-US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                  </a:t>
            </a:r>
            <a:r>
              <a:rPr lang="ru-RU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Данилов </a:t>
            </a:r>
            <a:r>
              <a:rPr lang="ru-RU" sz="22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С.Б., заведующая </a:t>
            </a:r>
            <a:r>
              <a:rPr lang="ru-RU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библиотекой </a:t>
            </a:r>
            <a:br>
              <a:rPr lang="ru-RU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</a:br>
            <a:r>
              <a:rPr lang="ru-RU" sz="22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Судакова </a:t>
            </a:r>
            <a:r>
              <a:rPr lang="ru-RU" sz="22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И.В. </a:t>
            </a:r>
            <a:r>
              <a:rPr lang="ru-RU" sz="2000" dirty="0">
                <a:solidFill>
                  <a:srgbClr val="000099"/>
                </a:solidFill>
                <a:latin typeface="Times New Roman"/>
                <a:ea typeface="Times New Roman"/>
              </a:rPr>
              <a:t/>
            </a:r>
            <a:br>
              <a:rPr lang="ru-RU" sz="2000" dirty="0">
                <a:solidFill>
                  <a:srgbClr val="000099"/>
                </a:solidFill>
                <a:latin typeface="Times New Roman"/>
                <a:ea typeface="Times New Roman"/>
              </a:rPr>
            </a:b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5" name="Объект 4" descr="F:\Памятники\Моты\5-1dop.jpg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r="16216"/>
          <a:stretch/>
        </p:blipFill>
        <p:spPr bwMode="auto">
          <a:xfrm>
            <a:off x="179513" y="476673"/>
            <a:ext cx="4896544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156176" y="82894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Обелиск</a:t>
            </a:r>
            <a:endParaRPr lang="ru-RU" sz="2200" b="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93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153347" y="368660"/>
            <a:ext cx="2418653" cy="1656184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ru-RU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Севостьянов</a:t>
            </a:r>
          </a:p>
          <a:p>
            <a:pPr algn="ctr">
              <a:spcBef>
                <a:spcPts val="0"/>
              </a:spcBef>
            </a:pPr>
            <a:r>
              <a:rPr lang="ru-RU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Ануфрий</a:t>
            </a:r>
            <a:r>
              <a:rPr lang="ru-RU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Васильевич</a:t>
            </a:r>
            <a:endParaRPr lang="ru-RU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09712" y="2996952"/>
            <a:ext cx="3974256" cy="3528392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i="1" dirty="0" smtClean="0">
                <a:latin typeface="Arial Narrow" pitchFamily="34" charset="0"/>
                <a:cs typeface="Times New Roman" pitchFamily="18" charset="0"/>
              </a:rPr>
              <a:t>Родился </a:t>
            </a:r>
            <a:r>
              <a:rPr lang="ru-RU" sz="2000" b="1" i="1" dirty="0" err="1" smtClean="0">
                <a:latin typeface="Arial Narrow" pitchFamily="34" charset="0"/>
                <a:cs typeface="Times New Roman" pitchFamily="18" charset="0"/>
              </a:rPr>
              <a:t>Ануфрий</a:t>
            </a:r>
            <a:r>
              <a:rPr lang="ru-RU" sz="2000" b="1" i="1" dirty="0" smtClean="0">
                <a:latin typeface="Arial Narrow" pitchFamily="34" charset="0"/>
                <a:cs typeface="Times New Roman" pitchFamily="18" charset="0"/>
              </a:rPr>
              <a:t> Васильевич                    в 1915 году в селе Моты. На фронт был призван осенью 1941 года. В одном из боёв был тяжело ранен, даже числился без                           вести пропавшим. После войны вернулся в родное село. </a:t>
            </a:r>
          </a:p>
          <a:p>
            <a:pPr marL="0" indent="0">
              <a:buNone/>
            </a:pPr>
            <a:endParaRPr lang="ru-RU" sz="2000" b="1" i="1" dirty="0" smtClean="0">
              <a:latin typeface="Arial Narrow" pitchFamily="34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b="1" i="1" dirty="0" smtClean="0">
                <a:latin typeface="Arial Narrow" pitchFamily="34" charset="0"/>
                <a:cs typeface="Times New Roman" pitchFamily="18" charset="0"/>
              </a:rPr>
              <a:t>Награжден Орденом Отечественной войны </a:t>
            </a:r>
            <a:r>
              <a:rPr lang="en-US" sz="2000" b="1" i="1" dirty="0" smtClean="0">
                <a:latin typeface="Arial Narrow" pitchFamily="34" charset="0"/>
                <a:cs typeface="Times New Roman" pitchFamily="18" charset="0"/>
              </a:rPr>
              <a:t>II </a:t>
            </a:r>
            <a:r>
              <a:rPr lang="ru-RU" sz="2000" b="1" i="1" dirty="0" smtClean="0">
                <a:latin typeface="Arial Narrow" pitchFamily="34" charset="0"/>
                <a:cs typeface="Times New Roman" pitchFamily="18" charset="0"/>
              </a:rPr>
              <a:t>степени, медалью «За отвагу», юбилейными медалями.</a:t>
            </a:r>
            <a:endParaRPr lang="ru-RU" sz="2000" b="1" i="1" dirty="0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544194" y="638260"/>
            <a:ext cx="2492302" cy="1787488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ru-RU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Севостьянов Никодим Васильевич</a:t>
            </a:r>
            <a:endParaRPr lang="ru-RU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788024" y="2996952"/>
            <a:ext cx="4126473" cy="3528392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ru-RU" sz="2000" b="1" i="1" dirty="0" smtClean="0">
                <a:latin typeface="Arial Narrow" pitchFamily="34" charset="0"/>
              </a:rPr>
              <a:t>Родился 2-го августа 1911 года                        в селе Моты. В сентябре 1941 года призван на фронт в действующую армию. Служил разведчиком                         в 675 артиллерийском полку                    292-й стрелковой дивизии.</a:t>
            </a:r>
          </a:p>
          <a:p>
            <a:pPr marL="0" indent="0" algn="r">
              <a:buNone/>
            </a:pPr>
            <a:r>
              <a:rPr lang="ru-RU" sz="2000" b="1" i="1" dirty="0" smtClean="0">
                <a:latin typeface="Arial Narrow" pitchFamily="34" charset="0"/>
              </a:rPr>
              <a:t>   </a:t>
            </a:r>
          </a:p>
          <a:p>
            <a:pPr marL="0" indent="0" algn="r">
              <a:buNone/>
            </a:pPr>
            <a:r>
              <a:rPr lang="ru-RU" sz="2000" b="1" i="1" dirty="0" smtClean="0">
                <a:solidFill>
                  <a:prstClr val="black"/>
                </a:solidFill>
                <a:latin typeface="Arial Narrow" pitchFamily="34" charset="0"/>
              </a:rPr>
              <a:t>Награждён медалями  «За победу над Германией»,</a:t>
            </a:r>
            <a:r>
              <a:rPr lang="ru-RU" sz="2000" b="1" i="1" dirty="0" smtClean="0">
                <a:latin typeface="Arial Narrow" pitchFamily="34" charset="0"/>
              </a:rPr>
              <a:t> «За победу над Японией», а также многочисленными юбилейными медалями.                 </a:t>
            </a:r>
            <a:endParaRPr lang="ru-RU" sz="2000" b="1" i="1" dirty="0">
              <a:latin typeface="Arial Narrow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t="1435" r="-1" b="2807"/>
          <a:stretch/>
        </p:blipFill>
        <p:spPr bwMode="auto">
          <a:xfrm>
            <a:off x="4716016" y="116632"/>
            <a:ext cx="1828178" cy="269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7"/>
          <a:stretch/>
        </p:blipFill>
        <p:spPr bwMode="auto">
          <a:xfrm>
            <a:off x="323528" y="116630"/>
            <a:ext cx="1829819" cy="2699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94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68" y="1341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4775" y="1160494"/>
            <a:ext cx="4392488" cy="439299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У</a:t>
            </a:r>
            <a:r>
              <a:rPr lang="ru-RU" sz="20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становлен на территории </a:t>
            </a:r>
            <a:r>
              <a:rPr lang="ru-RU" sz="20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сельского Дома </a:t>
            </a:r>
            <a:r>
              <a:rPr lang="ru-RU" sz="20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культуры в </a:t>
            </a:r>
            <a:r>
              <a:rPr lang="ru-RU" sz="20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честь </a:t>
            </a:r>
            <a:r>
              <a:rPr lang="en-US" sz="20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 </a:t>
            </a:r>
            <a:r>
              <a:rPr lang="ru-RU" sz="20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погибших </a:t>
            </a:r>
            <a:r>
              <a:rPr lang="ru-RU" sz="2000" b="1" i="1" dirty="0" err="1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Олхинцев</a:t>
            </a:r>
            <a:r>
              <a:rPr lang="ru-RU" sz="20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 в годы Великой Отечественной войны </a:t>
            </a:r>
            <a:r>
              <a:rPr lang="ru-RU" sz="20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. Открытие </a:t>
            </a:r>
            <a:r>
              <a:rPr lang="ru-RU" sz="20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обелиска состоялось 9 мая </a:t>
            </a:r>
            <a:r>
              <a:rPr lang="ru-RU" sz="20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1968 года.</a:t>
            </a:r>
            <a:r>
              <a:rPr lang="en-US" sz="20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 </a:t>
            </a:r>
            <a:r>
              <a:rPr lang="ru-RU" sz="20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50 </a:t>
            </a:r>
            <a:r>
              <a:rPr lang="ru-RU" sz="20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фамилий погибших воинов увековечены на черном мраморе </a:t>
            </a:r>
            <a:r>
              <a:rPr lang="ru-RU" sz="20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 с </a:t>
            </a:r>
            <a:r>
              <a:rPr lang="ru-RU" sz="20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надписью: </a:t>
            </a:r>
            <a:r>
              <a:rPr lang="ru-RU" sz="20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«</a:t>
            </a:r>
            <a:r>
              <a:rPr lang="ru-RU" sz="20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Вечная память павшим за годы гражданской и Отечественной войн». </a:t>
            </a:r>
            <a:endParaRPr lang="ru-RU" sz="2000" b="1" i="1" dirty="0" smtClean="0">
              <a:solidFill>
                <a:srgbClr val="000099"/>
              </a:solidFill>
              <a:latin typeface="Bookman Old Style" pitchFamily="18" charset="0"/>
              <a:ea typeface="Times New Roman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С правой </a:t>
            </a:r>
            <a:r>
              <a:rPr lang="ru-RU" sz="20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и левой </a:t>
            </a:r>
            <a:r>
              <a:rPr lang="ru-RU" sz="20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сторон</a:t>
            </a:r>
            <a:r>
              <a:rPr lang="en-US" sz="20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 </a:t>
            </a:r>
            <a:r>
              <a:rPr lang="ru-RU" sz="20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от </a:t>
            </a:r>
            <a:r>
              <a:rPr lang="ru-RU" sz="20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Обелиска установлены памятные доски с именами </a:t>
            </a:r>
            <a:r>
              <a:rPr lang="ru-RU" sz="20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124 ветеранов,</a:t>
            </a:r>
            <a:r>
              <a:rPr lang="ru-RU" sz="20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 </a:t>
            </a:r>
            <a:r>
              <a:rPr lang="ru-RU" sz="20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умерших</a:t>
            </a:r>
            <a:r>
              <a:rPr lang="en-US" sz="20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 </a:t>
            </a:r>
            <a:r>
              <a:rPr lang="ru-RU" sz="20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в </a:t>
            </a:r>
            <a:r>
              <a:rPr lang="ru-RU" sz="20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мирное время.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</a:rPr>
            </a:b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 descr="F:\Памятники\Олха\4-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6"/>
          <a:stretch/>
        </p:blipFill>
        <p:spPr bwMode="auto">
          <a:xfrm>
            <a:off x="179512" y="836712"/>
            <a:ext cx="4176464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059832" y="11663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C3300"/>
                </a:solidFill>
                <a:latin typeface="Arial Black" pitchFamily="34" charset="0"/>
              </a:rPr>
              <a:t>Село ОЛХА</a:t>
            </a:r>
            <a:endParaRPr lang="ru-RU" sz="3200" b="1" i="1" dirty="0">
              <a:solidFill>
                <a:srgbClr val="CC33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6021288"/>
            <a:ext cx="3960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 Narrow" pitchFamily="34" charset="0"/>
              </a:rPr>
              <a:t>Протокол исполкома </a:t>
            </a:r>
            <a:r>
              <a:rPr lang="ru-RU" sz="1400" b="1" dirty="0" err="1">
                <a:latin typeface="Arial Narrow" pitchFamily="34" charset="0"/>
              </a:rPr>
              <a:t>Большелугского</a:t>
            </a:r>
            <a:r>
              <a:rPr lang="ru-RU" sz="1400" b="1" dirty="0">
                <a:latin typeface="Arial Narrow" pitchFamily="34" charset="0"/>
              </a:rPr>
              <a:t> поселкового Совета депутатов трудящихся от 5.06.1967 № 8 (Ф.Р-3, оп.-1, д.133, л.л.31-33)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0112" y="70140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Обелиск</a:t>
            </a:r>
            <a:endParaRPr lang="ru-RU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20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92644"/>
            <a:ext cx="8208912" cy="2357376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-US" sz="2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19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Инициаторами </a:t>
            </a:r>
            <a:r>
              <a:rPr lang="ru-RU" sz="19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установки Обелиска являются: </a:t>
            </a:r>
            <a:r>
              <a:rPr lang="ru-RU" sz="19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                                          участники </a:t>
            </a:r>
            <a:r>
              <a:rPr lang="ru-RU" sz="19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Великой Отечественной войны, историк </a:t>
            </a:r>
            <a:r>
              <a:rPr lang="ru-RU" sz="19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П.И</a:t>
            </a:r>
            <a:r>
              <a:rPr lang="ru-RU" sz="19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. Корнилов, инженер, </a:t>
            </a:r>
            <a:r>
              <a:rPr lang="ru-RU" sz="19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учитель физики А.И</a:t>
            </a:r>
            <a:r>
              <a:rPr lang="ru-RU" sz="19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. Семенов </a:t>
            </a:r>
            <a:r>
              <a:rPr lang="ru-RU" sz="19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(эскиз </a:t>
            </a:r>
            <a:r>
              <a:rPr lang="ru-RU" sz="19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обелиска), </a:t>
            </a:r>
            <a:r>
              <a:rPr lang="ru-RU" sz="19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парторганизация, которую </a:t>
            </a:r>
            <a:r>
              <a:rPr lang="ru-RU" sz="19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возглавлял </a:t>
            </a:r>
            <a:r>
              <a:rPr lang="ru-RU" sz="19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Н.В. Коротков</a:t>
            </a:r>
            <a:r>
              <a:rPr lang="ru-RU" sz="19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, жители </a:t>
            </a:r>
            <a:r>
              <a:rPr lang="ru-RU" sz="19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села</a:t>
            </a:r>
            <a:r>
              <a:rPr lang="ru-RU" b="1" i="1" dirty="0">
                <a:solidFill>
                  <a:prstClr val="black"/>
                </a:solidFill>
                <a:latin typeface="Bookman Old Style" pitchFamily="18" charset="0"/>
                <a:ea typeface="Times New Roman"/>
              </a:rPr>
              <a:t/>
            </a:r>
            <a:br>
              <a:rPr lang="ru-RU" b="1" i="1" dirty="0">
                <a:solidFill>
                  <a:prstClr val="black"/>
                </a:solidFill>
                <a:latin typeface="Bookman Old Style" pitchFamily="18" charset="0"/>
                <a:ea typeface="Times New Roman"/>
              </a:rPr>
            </a:b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5" name="Рисунок 4" descr="https://sun9-44.userapi.com/c857120/v857120473/73519/z8S_GeVx1yE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74"/>
          <a:stretch/>
        </p:blipFill>
        <p:spPr bwMode="auto">
          <a:xfrm>
            <a:off x="1422535" y="227562"/>
            <a:ext cx="6744022" cy="4622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48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67" y="476672"/>
            <a:ext cx="2736305" cy="3096345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Корнилов Павел Иванович</a:t>
            </a:r>
            <a:endParaRPr lang="ru-RU" sz="3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" t="2355" r="2969" b="1919"/>
          <a:stretch/>
        </p:blipFill>
        <p:spPr bwMode="auto">
          <a:xfrm>
            <a:off x="148524" y="143250"/>
            <a:ext cx="5671705" cy="648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Documents and Settings\bykova\Рабочий стол\А.БЕЛОБОРОДОВ\1л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54173" r="6894" b="15520"/>
          <a:stretch/>
        </p:blipFill>
        <p:spPr bwMode="auto">
          <a:xfrm>
            <a:off x="5820229" y="5075763"/>
            <a:ext cx="3256295" cy="155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5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\\192.168.5.59\obmenka\Салихова А.Ю\ВОИНСКИЕ ПАМЯТНИКИ\ПОДКАМЕННАЯ-мемор.доска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19" y="2204864"/>
            <a:ext cx="7128792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5536" y="1484784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Открыта к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60-летию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Победы в 2005 году.</a:t>
            </a: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Автор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идеи  и эскиза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главный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архитектор Е.Г. Константинов</a:t>
            </a:r>
            <a:endParaRPr lang="ru-RU" b="1" i="1" dirty="0">
              <a:solidFill>
                <a:srgbClr val="000099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18864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Arial Black" pitchFamily="34" charset="0"/>
              </a:rPr>
              <a:t>Село ПОДКАМЕННАЯ</a:t>
            </a:r>
            <a:endParaRPr lang="ru-RU" sz="2800" b="1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1780" y="980728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42C2A"/>
                </a:solidFill>
                <a:latin typeface="Arial" pitchFamily="34" charset="0"/>
                <a:cs typeface="Arial" pitchFamily="34" charset="0"/>
              </a:rPr>
              <a:t>Памятная доска</a:t>
            </a:r>
            <a:endParaRPr lang="ru-RU" sz="2400" b="1" dirty="0">
              <a:solidFill>
                <a:srgbClr val="742C2A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85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bykova\Рабочий стол\А.БЕЛОБОРОДОВ\Обложка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697" y="23976"/>
            <a:ext cx="5176607" cy="6834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348880"/>
            <a:ext cx="8784976" cy="40939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b="1" dirty="0" smtClean="0">
                <a:latin typeface="Bookman Old Style" pitchFamily="18" charset="0"/>
              </a:rPr>
              <a:t>В список включены не только фамилии ветеранов войны, приехавших на строительство города Шелехова, но и тех, кто ушёл в грозную годину войны из сёл, ныне входящих в состав Шелеховского района и подсобного хозяйства  совхоза им. Куйбышева, на месте которого возник город Шелехов. Многие из них пали смертью храбрых на полях сражений, а их имена увековечены на памятниках и обелисках Славы, установленных в поселениях Шелеховского района – </a:t>
            </a:r>
            <a:r>
              <a:rPr lang="ru-RU" sz="2200" b="1" dirty="0" err="1" smtClean="0">
                <a:latin typeface="Bookman Old Style" pitchFamily="18" charset="0"/>
              </a:rPr>
              <a:t>Олхе</a:t>
            </a:r>
            <a:r>
              <a:rPr lang="ru-RU" sz="2200" b="1" dirty="0" smtClean="0">
                <a:latin typeface="Bookman Old Style" pitchFamily="18" charset="0"/>
              </a:rPr>
              <a:t>, Большом Луге, Подкаменной, Шаманке, Мотах, в сёлах </a:t>
            </a:r>
            <a:r>
              <a:rPr lang="ru-RU" sz="2200" b="1" dirty="0" err="1" smtClean="0">
                <a:latin typeface="Bookman Old Style" pitchFamily="18" charset="0"/>
              </a:rPr>
              <a:t>Введенщина</a:t>
            </a:r>
            <a:r>
              <a:rPr lang="ru-RU" sz="2200" b="1" dirty="0" smtClean="0">
                <a:latin typeface="Bookman Old Style" pitchFamily="18" charset="0"/>
              </a:rPr>
              <a:t> и </a:t>
            </a:r>
            <a:r>
              <a:rPr lang="ru-RU" sz="2200" b="1" dirty="0" err="1" smtClean="0">
                <a:latin typeface="Bookman Old Style" pitchFamily="18" charset="0"/>
              </a:rPr>
              <a:t>Баклаши</a:t>
            </a:r>
            <a:r>
              <a:rPr lang="ru-RU" sz="2200" b="1" dirty="0" smtClean="0">
                <a:latin typeface="Bookman Old Style" pitchFamily="18" charset="0"/>
              </a:rPr>
              <a:t>, на обелиске Славы </a:t>
            </a:r>
          </a:p>
          <a:p>
            <a:pPr marL="0" indent="0" algn="ctr">
              <a:buNone/>
            </a:pPr>
            <a:r>
              <a:rPr lang="ru-RU" sz="2200" b="1" dirty="0" smtClean="0">
                <a:latin typeface="Bookman Old Style" pitchFamily="18" charset="0"/>
              </a:rPr>
              <a:t>в городе  Шелехове</a:t>
            </a:r>
            <a:endParaRPr lang="ru-RU" sz="2200" b="1" dirty="0"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60648"/>
            <a:ext cx="8640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По данным книги Памяти «Чтобы помнили…» на территории </a:t>
            </a:r>
            <a:r>
              <a:rPr lang="ru-RU" sz="2800" b="1" dirty="0" err="1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Шелеховского</a:t>
            </a:r>
            <a:r>
              <a:rPr lang="ru-RU" sz="2800" b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района </a:t>
            </a:r>
            <a:r>
              <a:rPr lang="ru-RU" sz="28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значится  </a:t>
            </a:r>
            <a:r>
              <a:rPr lang="ru-RU" sz="2800" b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2209 участников  и  </a:t>
            </a:r>
            <a:r>
              <a:rPr lang="ru-RU" sz="28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ветеранов Великой </a:t>
            </a:r>
            <a:r>
              <a:rPr lang="ru-RU" sz="2800" b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Отечественной войны</a:t>
            </a:r>
            <a:endParaRPr lang="ru-RU" sz="28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80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\\192.168.5.59\obmenka\ВЕТЕРАНЫ ВОВ\ВЕТЕРАНЫ вся инф-ция\Иванова Н.И\Иванова Н., ШВ 04.05.2018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4" t="8859" r="1660" b="59195"/>
          <a:stretch/>
        </p:blipFill>
        <p:spPr bwMode="auto">
          <a:xfrm>
            <a:off x="323528" y="1340768"/>
            <a:ext cx="381642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1063" y="260648"/>
            <a:ext cx="3722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Arial Black" pitchFamily="34" charset="0"/>
              </a:rPr>
              <a:t>Иванова Нина Васильевна</a:t>
            </a:r>
            <a:endParaRPr lang="ru-RU" sz="28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3968" y="188640"/>
            <a:ext cx="468052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Из воспоминаний фронтовой санитарки Нины:</a:t>
            </a:r>
          </a:p>
          <a:p>
            <a:endParaRPr lang="ru-RU" sz="1200" b="1" i="1" dirty="0" smtClean="0">
              <a:latin typeface="Arial Narrow" pitchFamily="34" charset="0"/>
            </a:endParaRPr>
          </a:p>
          <a:p>
            <a:pPr algn="just"/>
            <a:r>
              <a:rPr lang="ru-RU" b="1" i="1" dirty="0" smtClean="0">
                <a:latin typeface="Arial Narrow" pitchFamily="34" charset="0"/>
              </a:rPr>
              <a:t>«</a:t>
            </a:r>
            <a:r>
              <a:rPr lang="ru-RU" b="1" i="1" dirty="0">
                <a:latin typeface="Arial Narrow" pitchFamily="34" charset="0"/>
              </a:rPr>
              <a:t>В марте 42-го нас переодели в военную форму и определили в военно-полевой госпиталь, который входил в состав  2-го Белорусского фронт 49-й армии. Госпиталь состоял из 4-х больших палаток. Мы ухаживали за ранеными: умывали, кормили, делали перевязки.  Зимой постоянно топили буржуйки. Все время хотелось спать… В составе госпиталя прошла Смоленск, Могилев, всю Белоруссию, потом была Восточная Пруссия… В составе армии попала в Берлин, там и встретила Победу.</a:t>
            </a:r>
          </a:p>
          <a:p>
            <a:pPr algn="just"/>
            <a:r>
              <a:rPr lang="ru-RU" b="1" i="1" dirty="0">
                <a:latin typeface="Arial Narrow" pitchFamily="34" charset="0"/>
              </a:rPr>
              <a:t>На рейхстаге есть и моя надпись «Дошла от Волги до Берлина. Май 1945. Белова  Нина». Три месяца стояли в Берлине, ждали отправки в Японию. А в июле 1945 меня демобилизовали, я вернулась в родную деревню».</a:t>
            </a:r>
          </a:p>
          <a:p>
            <a:pPr algn="just"/>
            <a:r>
              <a:rPr lang="ru-RU" b="1" i="1" dirty="0">
                <a:latin typeface="Arial Narrow" pitchFamily="34" charset="0"/>
              </a:rPr>
              <a:t>С 1967 года Нина  Васильевна  живет в Подкаменной. 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01063" y="4293096"/>
            <a:ext cx="3589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i="1" dirty="0">
                <a:solidFill>
                  <a:srgbClr val="C00000"/>
                </a:solidFill>
                <a:latin typeface="Arial"/>
                <a:ea typeface="Calibri"/>
              </a:rPr>
              <a:t>Награждена Орденом Великой Отечественной войны, медалями: «За  боевые заслуги», которую ей вручили </a:t>
            </a:r>
            <a:endParaRPr lang="ru-RU" sz="1600" b="1" i="1" dirty="0" smtClean="0">
              <a:solidFill>
                <a:srgbClr val="C00000"/>
              </a:solidFill>
              <a:latin typeface="Arial"/>
              <a:ea typeface="Calibri"/>
            </a:endParaRPr>
          </a:p>
          <a:p>
            <a:pPr>
              <a:spcAft>
                <a:spcPts val="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Arial"/>
                <a:ea typeface="Calibri"/>
              </a:rPr>
              <a:t>в </a:t>
            </a:r>
            <a:r>
              <a:rPr lang="ru-RU" sz="1600" b="1" i="1" dirty="0">
                <a:solidFill>
                  <a:srgbClr val="C00000"/>
                </a:solidFill>
                <a:latin typeface="Arial"/>
                <a:ea typeface="Calibri"/>
              </a:rPr>
              <a:t>Берлине, </a:t>
            </a:r>
            <a:endParaRPr lang="ru-RU" sz="1600" b="1" i="1" dirty="0" smtClean="0">
              <a:solidFill>
                <a:srgbClr val="C00000"/>
              </a:solidFill>
              <a:latin typeface="Arial"/>
              <a:ea typeface="Calibri"/>
            </a:endParaRPr>
          </a:p>
          <a:p>
            <a:pPr>
              <a:spcAft>
                <a:spcPts val="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Arial"/>
                <a:ea typeface="Calibri"/>
              </a:rPr>
              <a:t>медалью </a:t>
            </a:r>
            <a:r>
              <a:rPr lang="ru-RU" sz="1600" b="1" i="1" dirty="0">
                <a:solidFill>
                  <a:srgbClr val="C00000"/>
                </a:solidFill>
                <a:latin typeface="Arial"/>
                <a:ea typeface="Calibri"/>
              </a:rPr>
              <a:t>фронтовика, «Ветеран-железнодорожник», </a:t>
            </a:r>
            <a:endParaRPr lang="ru-RU" sz="1600" b="1" i="1" dirty="0" smtClean="0">
              <a:solidFill>
                <a:srgbClr val="C00000"/>
              </a:solidFill>
              <a:latin typeface="Arial"/>
              <a:ea typeface="Calibri"/>
            </a:endParaRPr>
          </a:p>
          <a:p>
            <a:pPr>
              <a:spcAft>
                <a:spcPts val="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Arial"/>
                <a:ea typeface="Calibri"/>
              </a:rPr>
              <a:t>«В </a:t>
            </a:r>
            <a:r>
              <a:rPr lang="ru-RU" sz="1600" b="1" i="1" dirty="0">
                <a:solidFill>
                  <a:srgbClr val="C00000"/>
                </a:solidFill>
                <a:latin typeface="Arial"/>
                <a:ea typeface="Calibri"/>
              </a:rPr>
              <a:t>честь 60-летия Победы» и «Георгий Жуков»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819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" y="299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935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    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Объект 4" descr="\\192.168.5.59\obmenka\Салихова А.Ю\ВОИНСКИЕ ПАМЯТНИКИ\Открытие обелиска 1970 г..JPG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3" t="8690" r="1480" b="3126"/>
          <a:stretch/>
        </p:blipFill>
        <p:spPr bwMode="auto">
          <a:xfrm>
            <a:off x="323528" y="332656"/>
            <a:ext cx="4392488" cy="589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314909" y="1772816"/>
            <a:ext cx="341072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У</a:t>
            </a:r>
            <a:r>
              <a:rPr lang="ru-RU" sz="24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 pitchFamily="18" charset="0"/>
              </a:rPr>
              <a:t>становлен                                   на берегу реки Иркут                                 в честь 25-летия  Победы                               в Великой Отечественной </a:t>
            </a:r>
            <a:r>
              <a:rPr lang="ru-RU" sz="24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 pitchFamily="18" charset="0"/>
              </a:rPr>
              <a:t>войне.</a:t>
            </a:r>
            <a:endParaRPr lang="ru-RU" sz="2400" b="1" i="1" dirty="0">
              <a:solidFill>
                <a:srgbClr val="000099"/>
              </a:solidFill>
              <a:latin typeface="Bookman Old Style" pitchFamily="18" charset="0"/>
              <a:ea typeface="Times New Roman"/>
              <a:cs typeface="Times New Roman" pitchFamily="18" charset="0"/>
            </a:endParaRPr>
          </a:p>
          <a:p>
            <a:pPr lvl="0" algn="ctr"/>
            <a:r>
              <a:rPr lang="ru-RU" sz="24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Открытие состоялось </a:t>
            </a:r>
          </a:p>
          <a:p>
            <a:pPr lvl="0" algn="ctr"/>
            <a:r>
              <a:rPr lang="ru-RU" sz="24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9 мая 1970 </a:t>
            </a:r>
            <a:r>
              <a:rPr lang="ru-RU" sz="24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года</a:t>
            </a:r>
            <a:endParaRPr lang="ru-RU" sz="2000" b="1" i="1" dirty="0">
              <a:solidFill>
                <a:srgbClr val="000099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06" y="6024681"/>
            <a:ext cx="4392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i="1" dirty="0">
              <a:solidFill>
                <a:schemeClr val="tx2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6309320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rgbClr val="10253F"/>
                </a:solidFill>
                <a:latin typeface="Arial Narrow"/>
                <a:ea typeface="Calibri"/>
              </a:rPr>
              <a:t>Решение исполнительного комитета Шаманского сельского Совета депутатов трудящихся от 30.04.1970 № 11 </a:t>
            </a:r>
            <a:endParaRPr lang="ru-RU" sz="1400" b="1" dirty="0" smtClean="0">
              <a:solidFill>
                <a:srgbClr val="10253F"/>
              </a:solidFill>
              <a:latin typeface="Arial Narrow"/>
              <a:ea typeface="Calibri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 smtClean="0">
                <a:latin typeface="Arial Narrow"/>
                <a:ea typeface="Times New Roman"/>
              </a:rPr>
              <a:t>(</a:t>
            </a:r>
            <a:r>
              <a:rPr lang="ru-RU" sz="1400" b="1" dirty="0">
                <a:solidFill>
                  <a:srgbClr val="10253F"/>
                </a:solidFill>
                <a:latin typeface="Arial Narrow"/>
                <a:ea typeface="Calibri"/>
              </a:rPr>
              <a:t>Ф.Р-4, оп.-1, д.144, л.18)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0397" y="260648"/>
            <a:ext cx="3834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C3300"/>
                </a:solidFill>
                <a:latin typeface="Arial Black" pitchFamily="34" charset="0"/>
              </a:rPr>
              <a:t>Село ШАМАНКА</a:t>
            </a:r>
            <a:endParaRPr lang="ru-RU" sz="2800" b="1" i="1" dirty="0">
              <a:solidFill>
                <a:srgbClr val="CC33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1124744"/>
            <a:ext cx="21602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Обелиск</a:t>
            </a:r>
            <a:endParaRPr lang="ru-RU" sz="26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68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86" y="0"/>
            <a:ext cx="9263853" cy="694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260648"/>
            <a:ext cx="2962672" cy="1143000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6" name="Рисунок 5" descr="ш13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7175287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4797152"/>
            <a:ext cx="8928992" cy="184482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На плите надпись: </a:t>
            </a:r>
            <a:endParaRPr lang="ru-RU" sz="1800" b="1" i="1" dirty="0" smtClean="0">
              <a:solidFill>
                <a:srgbClr val="000099"/>
              </a:solidFill>
              <a:latin typeface="Bookman Old Style" pitchFamily="18" charset="0"/>
              <a:ea typeface="Times New Roman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«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Воинам, погибшим в боях за Родину 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1941-1945гг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.», </a:t>
            </a:r>
            <a:endParaRPr lang="ru-RU" sz="1800" b="1" i="1" dirty="0" smtClean="0">
              <a:solidFill>
                <a:srgbClr val="000099"/>
              </a:solidFill>
              <a:latin typeface="Bookman Old Style" pitchFamily="18" charset="0"/>
              <a:ea typeface="Times New Roman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где 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увековечены двенадцать фамилий погибших земляков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. 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/>
            </a:r>
            <a:br>
              <a:rPr lang="ru-RU" sz="18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</a:b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Определили место для Обелиска и провели активную поисковую работу по поиску погибших воинов учащиеся 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8 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класса, 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под 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руководством учителя А.Т. </a:t>
            </a:r>
            <a:r>
              <a:rPr lang="ru-RU" sz="1800" b="1" i="1" dirty="0" err="1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Хамло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/>
            </a:r>
            <a:br>
              <a:rPr lang="ru-RU" sz="1800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</a:br>
            <a:endParaRPr lang="ru-RU" sz="1800" b="1" i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03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19" y="57786"/>
            <a:ext cx="6048673" cy="897858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Елкибаев</a:t>
            </a:r>
            <a:r>
              <a:rPr lang="ru-RU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Геннадий Константинович</a:t>
            </a:r>
            <a:endParaRPr lang="ru-RU" sz="28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7"/>
            <a:ext cx="6048672" cy="5758810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000" b="1" i="1" dirty="0" smtClean="0">
                <a:latin typeface="Arial Narrow" pitchFamily="34" charset="0"/>
              </a:rPr>
              <a:t>Воевал на Белорусском фронте в 47-й противотанковой истребительной бригаде. Из воспоминаний Геннадия Константиновича: «Самый тяжелый день войны – это бой за Мариуполь в 1944 году. 9 августа прибыли в город, а в 4 утра немцы пошли в контратаку, более 100 тяжелых танков «Тигр» и самоходных орудий «Фердинанд» атаковали наши позиции. До 6 утра шёл бой, из 6-ти (в каждой по четыре 57-миллиметровые противотанковые пушки) имеющихся у нас батарей уничтожили 4. В бой вступила наша авиация и пехота. Немногие вышли из этого боя живыми. Командир вынес знамя подразделения под кителем…».</a:t>
            </a:r>
            <a:endParaRPr lang="ru-RU" sz="800" b="1" i="1" dirty="0" smtClean="0">
              <a:latin typeface="Arial Narrow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2000" b="1" i="1" dirty="0" smtClean="0">
              <a:latin typeface="Arial Narrow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b="1" i="1" dirty="0" smtClean="0">
                <a:latin typeface="Arial Narrow" pitchFamily="34" charset="0"/>
              </a:rPr>
              <a:t>Есть страшная статистика войны: из фронтовиков 1922 – 1924 годов рождения домой вернулись только три процента фронтовиков, среди вернувшихся наш земляк, рядовой </a:t>
            </a:r>
            <a:r>
              <a:rPr lang="ru-RU" sz="2000" b="1" i="1" dirty="0" err="1" smtClean="0">
                <a:latin typeface="Arial Narrow" pitchFamily="34" charset="0"/>
              </a:rPr>
              <a:t>Елкибаев</a:t>
            </a:r>
            <a:r>
              <a:rPr lang="ru-RU" sz="2000" b="1" i="1" dirty="0" smtClean="0">
                <a:latin typeface="Arial Narrow" pitchFamily="34" charset="0"/>
              </a:rPr>
              <a:t> Геннадий Константинович… Его уже нет среди нас, но память о героях войны священна!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000" dirty="0">
              <a:latin typeface="Cambria" pitchFamily="18" charset="0"/>
            </a:endParaRPr>
          </a:p>
        </p:txBody>
      </p:sp>
      <p:pic>
        <p:nvPicPr>
          <p:cNvPr id="4" name="Рисунок 3" descr="\\192.168.5.59\obmenka\ВЕТЕРАНЫ ВОВ\ВЕТЕРАНЫ вся инф-ция\Елкибаев Г.К\Елкибаев Г.К., ШВ 15.04.2011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6" t="34167" r="71362" b="35346"/>
          <a:stretch/>
        </p:blipFill>
        <p:spPr bwMode="auto">
          <a:xfrm>
            <a:off x="6660232" y="322728"/>
            <a:ext cx="2007907" cy="2859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18058" y="3452283"/>
            <a:ext cx="22322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Награждён Орденом Отечественной войны </a:t>
            </a:r>
            <a:endParaRPr lang="ru-RU" b="1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степени, 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медалями </a:t>
            </a:r>
            <a:endParaRPr lang="ru-RU" b="1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 отвагу», </a:t>
            </a:r>
            <a:endParaRPr lang="ru-RU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«За взятие </a:t>
            </a:r>
            <a:r>
              <a:rPr lang="ru-RU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Кёнигнсберга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 </a:t>
            </a:r>
            <a:endParaRPr lang="ru-RU" b="1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юбилейными медалями</a:t>
            </a:r>
            <a:endParaRPr lang="ru-RU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2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777"/>
            <a:ext cx="9266238" cy="69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 descr="\\192.168.5.59\obmenka\Салихова А.Ю\ВОИНСКИЕ ПАМЯТНИКИ\Аллея Славы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4067023" cy="5544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3528" y="116632"/>
            <a:ext cx="4309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C3300"/>
                </a:solidFill>
                <a:latin typeface="Arial Black" pitchFamily="34" charset="0"/>
              </a:rPr>
              <a:t>Город ШЕЛЕХОВ</a:t>
            </a:r>
            <a:endParaRPr lang="ru-RU" sz="3200" b="1" i="1" dirty="0">
              <a:solidFill>
                <a:srgbClr val="CC33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836712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Обелиск Славы</a:t>
            </a:r>
            <a:endParaRPr lang="ru-RU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298377"/>
            <a:ext cx="430959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Открыт  22 июня 1990 года  в честь  45-летия Победы 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</a:rPr>
              <a:t>в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Великой Отечественной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</a:rPr>
              <a:t>войне. Были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установлены две вертикальные бетонные панели. Авторы проекта 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</a:rPr>
              <a:t>архитекторы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Росляков В.П. и Горностаев С.Н. По инициативе </a:t>
            </a:r>
            <a:r>
              <a:rPr lang="ru-RU" b="1" i="1" dirty="0" err="1">
                <a:solidFill>
                  <a:srgbClr val="000099"/>
                </a:solidFill>
                <a:latin typeface="Bookman Old Style" pitchFamily="18" charset="0"/>
              </a:rPr>
              <a:t>Рослякова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 В.П. монолит из розового гранита был перенесен от здания администрации на площадь Победы. На ней закреплена плита с гравировкой 29-ти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</a:rPr>
              <a:t>фамилий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участников войны, с надписью: «Вечная память землякам, погибшим в Великой Отечественной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</a:rPr>
              <a:t>войне</a:t>
            </a: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</a:rPr>
              <a:t>1941-1945 </a:t>
            </a:r>
            <a:r>
              <a:rPr lang="ru-RU" b="1" i="1" dirty="0" err="1" smtClean="0">
                <a:solidFill>
                  <a:srgbClr val="000099"/>
                </a:solidFill>
                <a:latin typeface="Bookman Old Style" pitchFamily="18" charset="0"/>
              </a:rPr>
              <a:t>г.г</a:t>
            </a:r>
            <a:r>
              <a:rPr lang="ru-RU" sz="1700" b="1" i="1" dirty="0" smtClean="0">
                <a:solidFill>
                  <a:srgbClr val="000099"/>
                </a:solidFill>
                <a:latin typeface="Bookman Old Style" pitchFamily="18" charset="0"/>
              </a:rPr>
              <a:t>.»</a:t>
            </a:r>
            <a:endParaRPr lang="ru-RU" sz="1700" i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5949280"/>
            <a:ext cx="4032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 Narrow" pitchFamily="34" charset="0"/>
              </a:rPr>
              <a:t>Решение исполнительного комитета </a:t>
            </a:r>
            <a:r>
              <a:rPr lang="ru-RU" sz="1400" b="1" dirty="0" err="1">
                <a:latin typeface="Arial Narrow" pitchFamily="34" charset="0"/>
              </a:rPr>
              <a:t>Шелеховского</a:t>
            </a:r>
            <a:r>
              <a:rPr lang="ru-RU" sz="1400" b="1" dirty="0">
                <a:latin typeface="Arial Narrow" pitchFamily="34" charset="0"/>
              </a:rPr>
              <a:t> городского Совета народных депутатов </a:t>
            </a:r>
            <a:endParaRPr lang="ru-RU" sz="1400" b="1" dirty="0" smtClean="0">
              <a:latin typeface="Arial Narrow" pitchFamily="34" charset="0"/>
            </a:endParaRPr>
          </a:p>
          <a:p>
            <a:pPr algn="ctr"/>
            <a:r>
              <a:rPr lang="ru-RU" sz="1400" b="1" dirty="0" smtClean="0">
                <a:latin typeface="Arial Narrow" pitchFamily="34" charset="0"/>
              </a:rPr>
              <a:t>от </a:t>
            </a:r>
            <a:r>
              <a:rPr lang="ru-RU" sz="1400" b="1" dirty="0">
                <a:latin typeface="Arial Narrow" pitchFamily="34" charset="0"/>
              </a:rPr>
              <a:t>25.04.1990 № 117 (Ф.Р-2, оп.-1, д.763, л.27)</a:t>
            </a:r>
            <a:endParaRPr lang="ru-RU" sz="1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6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6238" cy="695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1663"/>
            <a:ext cx="3888432" cy="6526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232" y="5517232"/>
            <a:ext cx="4670176" cy="119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06848" y="5517232"/>
            <a:ext cx="4860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548680"/>
            <a:ext cx="42163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</a:rPr>
              <a:t>По воспоминаниям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очевидца архитектора </a:t>
            </a:r>
            <a:r>
              <a:rPr lang="ru-RU" b="1" i="1" dirty="0" err="1">
                <a:solidFill>
                  <a:srgbClr val="000099"/>
                </a:solidFill>
                <a:latin typeface="Bookman Old Style" pitchFamily="18" charset="0"/>
              </a:rPr>
              <a:t>Рослякова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 В.П.,  монолит был привезен из г. </a:t>
            </a:r>
            <a:r>
              <a:rPr lang="ru-RU" b="1" i="1" dirty="0" err="1">
                <a:solidFill>
                  <a:srgbClr val="000099"/>
                </a:solidFill>
                <a:latin typeface="Bookman Old Style" pitchFamily="18" charset="0"/>
              </a:rPr>
              <a:t>Слюдянка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 и установлен  недалеко от здания администрации. Инициатива принадлежала 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</a:rPr>
              <a:t>мэру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города 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</a:rPr>
              <a:t>М.С. Архиповой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. Место и высоту подиума определил архитектор  </a:t>
            </a:r>
            <a:r>
              <a:rPr lang="ru-RU" b="1" i="1" dirty="0" err="1">
                <a:solidFill>
                  <a:srgbClr val="000099"/>
                </a:solidFill>
                <a:latin typeface="Bookman Old Style" pitchFamily="18" charset="0"/>
              </a:rPr>
              <a:t>Матухно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 В.К. </a:t>
            </a:r>
            <a:endParaRPr lang="ru-RU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/>
            <a:endParaRPr lang="ru-RU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</a:rPr>
              <a:t>В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2000 году проект по благоустройству Площади Победы разрабатывала архитектор </a:t>
            </a:r>
            <a:endParaRPr lang="ru-RU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</a:rPr>
              <a:t>Филимонова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Л. Н. </a:t>
            </a:r>
            <a:endParaRPr lang="ru-RU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</a:rPr>
              <a:t>Были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установлены клумбы для цветов, светильники, скамейки.</a:t>
            </a:r>
          </a:p>
        </p:txBody>
      </p:sp>
    </p:spTree>
    <p:extLst>
      <p:ext uri="{BB962C8B-B14F-4D97-AF65-F5344CB8AC3E}">
        <p14:creationId xmlns:p14="http://schemas.microsoft.com/office/powerpoint/2010/main" val="135170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266238" cy="695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 descr="F:\Памятники\Шелехов\1-13.jpg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9" b="3923"/>
          <a:stretch/>
        </p:blipFill>
        <p:spPr bwMode="auto">
          <a:xfrm>
            <a:off x="913280" y="2061882"/>
            <a:ext cx="7475144" cy="4293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899592" y="6457890"/>
            <a:ext cx="7488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Arial Narrow" pitchFamily="34" charset="0"/>
                <a:ea typeface="Times New Roman"/>
                <a:cs typeface="Times New Roman"/>
              </a:rPr>
              <a:t>Постановление Мэра города Шелехова от 14.01.1998 </a:t>
            </a:r>
            <a:r>
              <a:rPr lang="ru-RU" sz="1400" b="1" i="1" dirty="0" smtClean="0">
                <a:latin typeface="Arial Narrow" pitchFamily="34" charset="0"/>
                <a:ea typeface="Times New Roman"/>
                <a:cs typeface="Times New Roman"/>
              </a:rPr>
              <a:t>№ 26 </a:t>
            </a:r>
            <a:r>
              <a:rPr lang="ru-RU" sz="1400" b="1" i="1" dirty="0">
                <a:latin typeface="Arial Narrow" pitchFamily="34" charset="0"/>
                <a:ea typeface="Times New Roman"/>
                <a:cs typeface="Times New Roman"/>
              </a:rPr>
              <a:t> </a:t>
            </a:r>
            <a:r>
              <a:rPr lang="ru-RU" sz="1400" b="1" i="1" dirty="0" smtClean="0">
                <a:latin typeface="Arial Narrow" pitchFamily="34" charset="0"/>
                <a:ea typeface="Times New Roman"/>
                <a:cs typeface="Times New Roman"/>
              </a:rPr>
              <a:t>(</a:t>
            </a:r>
            <a:r>
              <a:rPr lang="ru-RU" sz="1400" b="1" i="1" dirty="0" smtClean="0">
                <a:latin typeface="Arial Narrow" pitchFamily="34" charset="0"/>
                <a:ea typeface="Calibri"/>
              </a:rPr>
              <a:t>Ф.Р-34</a:t>
            </a:r>
            <a:r>
              <a:rPr lang="ru-RU" sz="1400" b="1" i="1" dirty="0">
                <a:latin typeface="Arial Narrow" pitchFamily="34" charset="0"/>
                <a:ea typeface="Calibri"/>
              </a:rPr>
              <a:t>, оп.-1, д.169, </a:t>
            </a:r>
            <a:r>
              <a:rPr lang="ru-RU" sz="1400" b="1" i="1" dirty="0" smtClean="0">
                <a:latin typeface="Arial Narrow" pitchFamily="34" charset="0"/>
                <a:ea typeface="Calibri"/>
              </a:rPr>
              <a:t>л.50)</a:t>
            </a:r>
            <a:endParaRPr lang="ru-RU" sz="1400" b="1" i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3" y="116632"/>
            <a:ext cx="91473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742C2A"/>
                </a:solidFill>
                <a:latin typeface="Arial" pitchFamily="34" charset="0"/>
                <a:cs typeface="Arial" pitchFamily="34" charset="0"/>
              </a:rPr>
              <a:t>Аллея «Вечной памяти» и Памятный знак на городском кладбище</a:t>
            </a:r>
            <a:endParaRPr lang="ru-RU" sz="2100" b="1" dirty="0">
              <a:solidFill>
                <a:srgbClr val="742C2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40" y="620688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Памятный знак открыт в г. </a:t>
            </a:r>
            <a:r>
              <a:rPr lang="ru-RU" b="1" i="1" dirty="0" err="1">
                <a:solidFill>
                  <a:srgbClr val="000099"/>
                </a:solidFill>
                <a:latin typeface="Bookman Old Style" pitchFamily="18" charset="0"/>
              </a:rPr>
              <a:t>Шелехове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 в 2000году, к 55-летию Победы. На нем изображен орден Боевого Красного Знамени и начертаны слова: </a:t>
            </a:r>
            <a:endParaRPr lang="ru-RU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</a:rPr>
              <a:t>«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1941-1945. Вечная память защитникам Родины»</a:t>
            </a:r>
            <a:endParaRPr lang="ru-RU" i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0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-105720"/>
            <a:ext cx="9266238" cy="695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3908" y="103526"/>
            <a:ext cx="4188332" cy="1714241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Астап</a:t>
            </a:r>
            <a:r>
              <a:rPr lang="ru-RU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Петрович </a:t>
            </a:r>
            <a:r>
              <a:rPr lang="ru-RU" sz="2800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Селедцов</a:t>
            </a:r>
            <a:r>
              <a:rPr lang="ru-RU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ru-RU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фронтовой шофёр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</a:br>
            <a:endParaRPr lang="ru-RU" sz="2000" b="1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027" name="Picture 3" descr="\\192.168.5.59\obmenka\ВЕТЕРАНЫ ВОВ\ВЕТЕРАНЫ вся инф-ция\Селедцов А.П\Селедцов О.П.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16"/>
          <a:stretch/>
        </p:blipFill>
        <p:spPr bwMode="auto">
          <a:xfrm>
            <a:off x="207760" y="110785"/>
            <a:ext cx="1944216" cy="3009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92.168.5.59\obmenka\ВЕТЕРАНЫ ВОВ\ВЕТЕРАНЫ вся инф-ция\Селедцов А.П\ШВ 08.05.20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35" t="9955" r="4516" b="39207"/>
          <a:stretch/>
        </p:blipFill>
        <p:spPr bwMode="auto">
          <a:xfrm>
            <a:off x="7013024" y="159746"/>
            <a:ext cx="2063504" cy="3638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8" r="3290"/>
          <a:stretch/>
        </p:blipFill>
        <p:spPr bwMode="auto">
          <a:xfrm>
            <a:off x="117929" y="3428206"/>
            <a:ext cx="2295590" cy="2486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3184525"/>
            <a:ext cx="525462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0" y="6370637"/>
            <a:ext cx="525462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25" y="6013358"/>
            <a:ext cx="257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A50021"/>
                </a:solidFill>
                <a:latin typeface="Arial Narrow" pitchFamily="34" charset="0"/>
                <a:ea typeface="+mj-ea"/>
                <a:cs typeface="+mj-cs"/>
              </a:rPr>
              <a:t>С правнуком Костей </a:t>
            </a:r>
            <a:r>
              <a:rPr lang="ru-RU" sz="1600" b="1" i="1" dirty="0" smtClean="0">
                <a:solidFill>
                  <a:srgbClr val="A50021"/>
                </a:solidFill>
                <a:latin typeface="Arial Narrow" pitchFamily="34" charset="0"/>
                <a:ea typeface="+mj-ea"/>
                <a:cs typeface="+mj-cs"/>
              </a:rPr>
              <a:t>                                 на митинге</a:t>
            </a:r>
          </a:p>
          <a:p>
            <a:pPr algn="ctr"/>
            <a:r>
              <a:rPr lang="ru-RU" sz="1600" b="1" i="1" dirty="0" smtClean="0">
                <a:solidFill>
                  <a:srgbClr val="A50021"/>
                </a:solidFill>
                <a:latin typeface="Arial Narrow" pitchFamily="34" charset="0"/>
                <a:ea typeface="+mj-ea"/>
                <a:cs typeface="+mj-cs"/>
              </a:rPr>
              <a:t> </a:t>
            </a:r>
            <a:r>
              <a:rPr lang="ru-RU" sz="1600" b="1" i="1" dirty="0">
                <a:solidFill>
                  <a:srgbClr val="A50021"/>
                </a:solidFill>
                <a:latin typeface="Arial Narrow" pitchFamily="34" charset="0"/>
                <a:ea typeface="+mj-ea"/>
                <a:cs typeface="+mj-cs"/>
              </a:rPr>
              <a:t>9 мая 2012 года</a:t>
            </a:r>
            <a:endParaRPr lang="ru-RU" sz="1600" b="1" i="1" dirty="0">
              <a:solidFill>
                <a:srgbClr val="A50021"/>
              </a:solidFill>
              <a:latin typeface="Arial Narrow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07040" y="2148826"/>
            <a:ext cx="40972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b="1" i="1" dirty="0">
                <a:solidFill>
                  <a:prstClr val="black"/>
                </a:solidFill>
                <a:latin typeface="Arial Narrow" pitchFamily="34" charset="0"/>
              </a:rPr>
              <a:t>«Грузовик достался американский «</a:t>
            </a:r>
            <a:r>
              <a:rPr lang="ru-RU" b="1" i="1" dirty="0" err="1">
                <a:solidFill>
                  <a:prstClr val="black"/>
                </a:solidFill>
                <a:latin typeface="Arial Narrow" pitchFamily="34" charset="0"/>
              </a:rPr>
              <a:t>Студебеккер</a:t>
            </a:r>
            <a:r>
              <a:rPr lang="ru-RU" b="1" i="1" dirty="0">
                <a:solidFill>
                  <a:prstClr val="black"/>
                </a:solidFill>
                <a:latin typeface="Arial Narrow" pitchFamily="34" charset="0"/>
              </a:rPr>
              <a:t>», с помощью которых </a:t>
            </a:r>
            <a:r>
              <a:rPr lang="ru-RU" b="1" i="1" dirty="0" smtClean="0">
                <a:solidFill>
                  <a:prstClr val="black"/>
                </a:solidFill>
                <a:latin typeface="Arial Narrow" pitchFamily="34" charset="0"/>
              </a:rPr>
              <a:t>буксировались 122-миллиметровые </a:t>
            </a:r>
            <a:r>
              <a:rPr lang="ru-RU" b="1" i="1" dirty="0">
                <a:solidFill>
                  <a:prstClr val="black"/>
                </a:solidFill>
                <a:latin typeface="Arial Narrow" pitchFamily="34" charset="0"/>
              </a:rPr>
              <a:t>гаубицы. За годы войны сроднился </a:t>
            </a:r>
            <a:r>
              <a:rPr lang="ru-RU" b="1" i="1" dirty="0" smtClean="0">
                <a:solidFill>
                  <a:prstClr val="black"/>
                </a:solidFill>
                <a:latin typeface="Arial Narrow" pitchFamily="34" charset="0"/>
              </a:rPr>
              <a:t>                          с </a:t>
            </a:r>
            <a:r>
              <a:rPr lang="ru-RU" b="1" i="1" dirty="0">
                <a:solidFill>
                  <a:prstClr val="black"/>
                </a:solidFill>
                <a:latin typeface="Arial Narrow" pitchFamily="34" charset="0"/>
              </a:rPr>
              <a:t>ним, надо сказать, что машина ни разу не подвела! В Долине Смерти ночью машины на тихом ходу и под самый нос к немцам подъезжали, а те даже не проснутся, пока наши из пушек палить не начнут.. Считался везучим водителем! После бомбёжки выбрались из-под машины, собираясь сесть в кабину, но тут упал снаряд и …  не разорвался,  не успели опомниться – второй, тоже не взорвался! Сам не поверил бы, если кто-то рассказал»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99460" y="1556792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Из воспоминаний </a:t>
            </a:r>
            <a:endParaRPr lang="ru-RU" sz="1600" b="1" i="1" dirty="0" smtClean="0">
              <a:solidFill>
                <a:srgbClr val="C00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/>
            <a:r>
              <a:rPr lang="ru-RU" sz="1600" b="1" i="1" dirty="0" err="1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Астапа</a:t>
            </a:r>
            <a:r>
              <a:rPr lang="ru-RU" sz="1600" b="1" i="1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Петровича: </a:t>
            </a:r>
            <a:endParaRPr lang="ru-RU" sz="16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3024" y="4058002"/>
            <a:ext cx="195146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Награжден Орденом Красной Звезды, медалями: </a:t>
            </a:r>
            <a:endParaRPr lang="ru-RU" sz="1500" b="1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5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5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 оборону Ленинграда», </a:t>
            </a:r>
            <a:br>
              <a:rPr lang="ru-RU" sz="15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5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«За взятие Варшавы», «За взятие Берлина», «За победу над Германией»</a:t>
            </a:r>
            <a:endParaRPr lang="ru-RU" sz="150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16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-36738"/>
            <a:ext cx="9266238" cy="695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0461" y="449967"/>
            <a:ext cx="7560840" cy="597666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</a:rPr>
              <a:t>Где вы теперь, тех лет богатыри, </a:t>
            </a: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</a:rPr>
              <a:t>Чья верность, сила Родину спасли.</a:t>
            </a: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</a:rPr>
              <a:t>Уходят в лету все календари побед,</a:t>
            </a: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</a:rPr>
              <a:t>Что вы торжественно встречали.</a:t>
            </a: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</a:rPr>
              <a:t>Поклон вам до земли передаю</a:t>
            </a: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</a:rPr>
              <a:t>От внуков, правнуков больших и малых.</a:t>
            </a: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</a:rPr>
              <a:t>И в памяти вас бережно храню</a:t>
            </a: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C00000"/>
                </a:solidFill>
                <a:latin typeface="Monotype Corsiva" pitchFamily="66" charset="0"/>
              </a:rPr>
              <a:t>Всех поименно без чинов и славы.</a:t>
            </a:r>
          </a:p>
          <a:p>
            <a:pPr marL="0" indent="0" algn="r">
              <a:buNone/>
            </a:pPr>
            <a:endParaRPr lang="ru-RU" sz="20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 algn="r">
              <a:buNone/>
            </a:pPr>
            <a:r>
              <a:rPr lang="ru-RU" sz="2000" b="1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Татьяна Ангарская</a:t>
            </a:r>
          </a:p>
        </p:txBody>
      </p:sp>
    </p:spTree>
    <p:extLst>
      <p:ext uri="{BB962C8B-B14F-4D97-AF65-F5344CB8AC3E}">
        <p14:creationId xmlns:p14="http://schemas.microsoft.com/office/powerpoint/2010/main" val="36026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41275"/>
            <a:ext cx="9266238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350" y="2132856"/>
            <a:ext cx="7992888" cy="396044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Малышев С.Я. Годы боевой молодости. – Иркутск, 2000г.</a:t>
            </a:r>
          </a:p>
          <a:p>
            <a:r>
              <a:rPr lang="ru-RU" sz="2400" b="1" dirty="0" smtClean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Книга Памяти «Чтобы помнили». Под ред. Н.И. Волковой,                       Н.П. </a:t>
            </a:r>
            <a:r>
              <a:rPr lang="ru-RU" sz="2400" b="1" dirty="0" err="1" smtClean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Дулеповой</a:t>
            </a:r>
            <a:r>
              <a:rPr lang="ru-RU" sz="2400" b="1" dirty="0" smtClean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. Шелехов, 2010г.</a:t>
            </a:r>
          </a:p>
          <a:p>
            <a:r>
              <a:rPr lang="ru-RU" sz="2400" b="1" dirty="0" smtClean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Фронтовой альбом «На долгую память». Составители:                             Н.И. Волкова, Н.П. </a:t>
            </a:r>
            <a:r>
              <a:rPr lang="ru-RU" sz="2400" b="1" dirty="0" err="1" smtClean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Дулепова</a:t>
            </a:r>
            <a:r>
              <a:rPr lang="ru-RU" sz="2400" b="1" dirty="0" smtClean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. Иркутск, 2010г.</a:t>
            </a:r>
          </a:p>
          <a:p>
            <a:r>
              <a:rPr lang="ru-RU" sz="2400" b="1" dirty="0" smtClean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Диск </a:t>
            </a:r>
            <a:r>
              <a:rPr lang="en-US" sz="2400" b="1" dirty="0" smtClean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DVD-ROM</a:t>
            </a:r>
            <a:r>
              <a:rPr lang="ru-RU" sz="2400" b="1" dirty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«Забвению не подлежат!». Составители:                          Л.И. Васильева, Л.Р. Герасимова, </a:t>
            </a:r>
            <a:r>
              <a:rPr lang="ru-RU" sz="2400" b="1" dirty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Н.П. </a:t>
            </a:r>
            <a:r>
              <a:rPr lang="ru-RU" sz="2400" b="1" dirty="0" err="1" smtClean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Дулепова</a:t>
            </a:r>
            <a:r>
              <a:rPr lang="ru-RU" sz="2400" b="1" dirty="0" smtClean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,                                  Г.В. </a:t>
            </a:r>
            <a:r>
              <a:rPr lang="ru-RU" sz="2400" b="1" dirty="0" err="1" smtClean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Цепелева</a:t>
            </a:r>
            <a:r>
              <a:rPr lang="ru-RU" sz="2400" b="1" dirty="0" smtClean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. Под ред. Н.И. Волковой. </a:t>
            </a:r>
            <a:r>
              <a:rPr lang="ru-RU" sz="2400" b="1" dirty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Шелехов, 2010г</a:t>
            </a:r>
            <a:r>
              <a:rPr lang="ru-RU" sz="2400" b="1" dirty="0" smtClean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.</a:t>
            </a:r>
          </a:p>
          <a:p>
            <a:r>
              <a:rPr lang="ru-RU" sz="2400" b="1" dirty="0" smtClean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Газеты «Рассвет коммунизма», «Шелеховский вестник» </a:t>
            </a:r>
            <a:endParaRPr lang="ru-RU" sz="2400" b="1" dirty="0">
              <a:solidFill>
                <a:srgbClr val="000099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476672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Презентация создана на основе материалов, хранящихся в архивном отделе Администрации </a:t>
            </a:r>
            <a:r>
              <a:rPr lang="ru-RU" sz="2400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Шелеховского</a:t>
            </a:r>
            <a:r>
              <a:rPr lang="ru-RU" sz="24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муниципального района:</a:t>
            </a:r>
          </a:p>
        </p:txBody>
      </p:sp>
    </p:spTree>
    <p:extLst>
      <p:ext uri="{BB962C8B-B14F-4D97-AF65-F5344CB8AC3E}">
        <p14:creationId xmlns:p14="http://schemas.microsoft.com/office/powerpoint/2010/main" val="17571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6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0508" y="4365104"/>
            <a:ext cx="8136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В 1980г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. гаубица поступила на вооружение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воинской части п. Чистые Ключи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.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В 2009 году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при поддержке мэра Шелеховского района </a:t>
            </a:r>
            <a:r>
              <a:rPr lang="ru-RU" b="1" i="1" dirty="0" err="1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Сюсина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 Ю.А., по инициативе директора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школы </a:t>
            </a:r>
            <a:r>
              <a:rPr lang="ru-RU" b="1" i="1" dirty="0" err="1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Балтаева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В. Д.,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с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участием командира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воинской части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31643 поселка Чистые Ключи полковника Кравченко А. Н., военного комиссара города Шелехова Пушкарева С.Л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.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гаубица установлена на территории </a:t>
            </a:r>
            <a:r>
              <a:rPr lang="ru-RU" b="1" i="1" dirty="0" err="1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Баклашинской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 средней образовательной школы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№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 pitchFamily="18" charset="0"/>
              </a:rPr>
              <a:t>3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/>
              </a:rPr>
              <a:t>. </a:t>
            </a:r>
            <a:endParaRPr lang="ru-RU" b="1" i="1" dirty="0">
              <a:solidFill>
                <a:srgbClr val="000099"/>
              </a:solidFill>
              <a:latin typeface="Bookman Old Style" pitchFamily="18" charset="0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19" y="1488999"/>
            <a:ext cx="305529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latin typeface="Constantia" pitchFamily="18" charset="0"/>
                <a:ea typeface="Times New Roman"/>
              </a:rPr>
              <a:t> 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Военная гаубица поступила из Германии </a:t>
            </a:r>
          </a:p>
          <a:p>
            <a:pPr algn="ctr"/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в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 pitchFamily="18" charset="0"/>
              </a:rPr>
              <a:t>1947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 году в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  <a:cs typeface="Times New Roman" pitchFamily="18" charset="0"/>
              </a:rPr>
              <a:t>104-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ю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бригаду воинской части п. </a:t>
            </a:r>
            <a:r>
              <a:rPr lang="ru-RU" b="1" i="1" dirty="0" err="1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Мулино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Володарского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района Горьковской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области.</a:t>
            </a:r>
            <a:endParaRPr lang="ru-RU" b="1" i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644" y="44624"/>
            <a:ext cx="360362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63443" y="1002231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Военная гаубица</a:t>
            </a:r>
            <a:endParaRPr lang="ru-RU" sz="24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604286"/>
            <a:ext cx="5559425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03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F:\Памятники\Баклаши\2-1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" t="7090" r="-296"/>
          <a:stretch/>
        </p:blipFill>
        <p:spPr bwMode="auto">
          <a:xfrm>
            <a:off x="260273" y="188640"/>
            <a:ext cx="3735663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355976" y="97664"/>
            <a:ext cx="4680519" cy="634116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Памятник </a:t>
            </a:r>
            <a:endParaRPr lang="ru-RU" sz="24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Скорбящая мать</a:t>
            </a:r>
            <a:r>
              <a:rPr lang="ru-RU" sz="24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0" indent="0" algn="ctr">
              <a:buNone/>
            </a:pPr>
            <a:endParaRPr lang="ru-RU" sz="1000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indent="0" algn="ctr">
              <a:buNone/>
            </a:pP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</a:rPr>
              <a:t>установлен 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</a:rPr>
              <a:t>в 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</a:rPr>
              <a:t>1974 году 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</a:rPr>
              <a:t>в селе </a:t>
            </a:r>
            <a:r>
              <a:rPr lang="ru-RU" sz="1800" b="1" i="1" dirty="0" err="1" smtClean="0">
                <a:solidFill>
                  <a:srgbClr val="000099"/>
                </a:solidFill>
                <a:latin typeface="Bookman Old Style" pitchFamily="18" charset="0"/>
              </a:rPr>
              <a:t>Баклаши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</a:rPr>
              <a:t> в 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</a:rPr>
              <a:t>честь воинов, погибших в годы войны. На 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</a:rPr>
              <a:t>нем увековечены 73 фамилии ветеранов 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</a:rPr>
              <a:t>с надписью: 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</a:rPr>
              <a:t> «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</a:rPr>
              <a:t>Воинам 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</a:rPr>
              <a:t>– </a:t>
            </a:r>
            <a:r>
              <a:rPr lang="ru-RU" sz="1800" b="1" i="1" dirty="0" err="1" smtClean="0">
                <a:solidFill>
                  <a:srgbClr val="000099"/>
                </a:solidFill>
                <a:latin typeface="Bookman Old Style" pitchFamily="18" charset="0"/>
              </a:rPr>
              <a:t>Баклашинцам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</a:rPr>
              <a:t>, 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</a:rPr>
              <a:t>павшим 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</a:rPr>
              <a:t>в 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</a:rPr>
              <a:t>Великую Отечественную 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</a:rPr>
              <a:t>войну 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  <a:cs typeface="Times New Roman" pitchFamily="18" charset="0"/>
              </a:rPr>
              <a:t>1941-1945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</a:rPr>
              <a:t>». 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</a:rPr>
              <a:t>Памятник 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</a:rPr>
              <a:t>был установлен по 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</a:rPr>
              <a:t>инициативе генерала А.П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</a:rPr>
              <a:t>. Белобородова. Изготовлен 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</a:rPr>
              <a:t>в 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</a:rPr>
              <a:t>городе Ленинграде, при содействии директора совхоза «Ангарский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</a:rPr>
              <a:t>» 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</a:rPr>
              <a:t>Тарасова Александра Антоновича. </a:t>
            </a:r>
            <a:br>
              <a:rPr lang="ru-RU" sz="1800" b="1" i="1" dirty="0">
                <a:solidFill>
                  <a:srgbClr val="000099"/>
                </a:solidFill>
                <a:latin typeface="Bookman Old Style" pitchFamily="18" charset="0"/>
              </a:rPr>
            </a:b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</a:rPr>
              <a:t>К 60-летию Победы по правую и левую стороны памятника были установлены две монолитные железобетонные 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</a:rPr>
              <a:t>плиты с 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</a:rPr>
              <a:t>табличками, 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</a:rPr>
              <a:t>где внесены118 фамилий ветеранов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</a:rPr>
              <a:t>, умерших </a:t>
            </a:r>
            <a:r>
              <a:rPr lang="ru-RU" sz="1800" b="1" i="1" dirty="0" smtClean="0">
                <a:solidFill>
                  <a:srgbClr val="000099"/>
                </a:solidFill>
                <a:latin typeface="Bookman Old Style" pitchFamily="18" charset="0"/>
              </a:rPr>
              <a:t>в </a:t>
            </a:r>
            <a:r>
              <a:rPr lang="ru-RU" sz="1800" b="1" i="1" dirty="0">
                <a:solidFill>
                  <a:srgbClr val="000099"/>
                </a:solidFill>
                <a:latin typeface="Bookman Old Style" pitchFamily="18" charset="0"/>
              </a:rPr>
              <a:t>мирное время. </a:t>
            </a:r>
          </a:p>
          <a:p>
            <a:endParaRPr lang="ru-RU" sz="1800" dirty="0">
              <a:solidFill>
                <a:schemeClr val="tx2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401" y="5949280"/>
            <a:ext cx="40165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 Narrow" pitchFamily="34" charset="0"/>
              </a:rPr>
              <a:t>Протокол сессии </a:t>
            </a:r>
            <a:r>
              <a:rPr lang="ru-RU" sz="1400" b="1" i="1" dirty="0" err="1">
                <a:latin typeface="Arial Narrow" pitchFamily="34" charset="0"/>
              </a:rPr>
              <a:t>Баклашинского</a:t>
            </a:r>
            <a:r>
              <a:rPr lang="ru-RU" sz="1400" b="1" i="1" dirty="0">
                <a:latin typeface="Arial Narrow" pitchFamily="34" charset="0"/>
              </a:rPr>
              <a:t> сельского Совета депутатов трудящихся от 19.04.1974 №6 </a:t>
            </a:r>
            <a:endParaRPr lang="ru-RU" sz="1400" b="1" i="1" dirty="0" smtClean="0">
              <a:latin typeface="Arial Narrow" pitchFamily="34" charset="0"/>
            </a:endParaRPr>
          </a:p>
          <a:p>
            <a:pPr algn="ctr"/>
            <a:r>
              <a:rPr lang="ru-RU" sz="1400" b="1" i="1" dirty="0" smtClean="0">
                <a:latin typeface="Arial Narrow" pitchFamily="34" charset="0"/>
              </a:rPr>
              <a:t> </a:t>
            </a:r>
            <a:r>
              <a:rPr lang="ru-RU" sz="1400" b="1" i="1" dirty="0">
                <a:latin typeface="Arial Narrow" pitchFamily="34" charset="0"/>
              </a:rPr>
              <a:t>(Ф.Р-30, оп.-1, д.111, л.л.9-12)</a:t>
            </a:r>
          </a:p>
        </p:txBody>
      </p:sp>
    </p:spTree>
    <p:extLst>
      <p:ext uri="{BB962C8B-B14F-4D97-AF65-F5344CB8AC3E}">
        <p14:creationId xmlns:p14="http://schemas.microsoft.com/office/powerpoint/2010/main" val="182074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"/>
          <a:stretch/>
        </p:blipFill>
        <p:spPr bwMode="auto">
          <a:xfrm>
            <a:off x="630873" y="1408439"/>
            <a:ext cx="7882253" cy="5167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260" y="260648"/>
            <a:ext cx="9252520" cy="868958"/>
          </a:xfrm>
        </p:spPr>
        <p:txBody>
          <a:bodyPr>
            <a:noAutofit/>
          </a:bodyPr>
          <a:lstStyle/>
          <a:p>
            <a:r>
              <a:rPr lang="ru-RU" sz="22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Список фамилий </a:t>
            </a:r>
            <a: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участников</a:t>
            </a:r>
            <a:b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Великой </a:t>
            </a:r>
            <a:r>
              <a:rPr lang="ru-RU" sz="22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Отечественной </a:t>
            </a:r>
            <a: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войны, </a:t>
            </a:r>
            <a:b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увековеченных </a:t>
            </a:r>
            <a:r>
              <a:rPr lang="ru-RU" sz="22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на </a:t>
            </a:r>
            <a:r>
              <a:rPr lang="ru-RU" sz="22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памятных плитах в </a:t>
            </a:r>
            <a:r>
              <a:rPr lang="ru-RU" sz="22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с. </a:t>
            </a:r>
            <a:r>
              <a:rPr lang="ru-RU" sz="2200" b="1" i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Баклаши</a:t>
            </a:r>
            <a:endParaRPr lang="ru-RU" sz="22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23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08" y="-59289"/>
            <a:ext cx="9200208" cy="690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72200" y="260648"/>
            <a:ext cx="2526613" cy="158417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Василий </a:t>
            </a:r>
          </a:p>
          <a:p>
            <a:pPr algn="ctr"/>
            <a:r>
              <a:rPr lang="ru-RU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Петрович </a:t>
            </a:r>
          </a:p>
          <a:p>
            <a:pPr algn="ctr"/>
            <a:r>
              <a:rPr lang="ru-RU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Соколов</a:t>
            </a:r>
            <a:endParaRPr lang="ru-RU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835696" y="260648"/>
            <a:ext cx="2520279" cy="151216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Леонид </a:t>
            </a:r>
          </a:p>
          <a:p>
            <a:pPr algn="ctr"/>
            <a:r>
              <a:rPr lang="ru-RU" sz="2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Сафронович</a:t>
            </a:r>
            <a:r>
              <a:rPr lang="ru-RU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Соколов</a:t>
            </a:r>
            <a:endParaRPr lang="ru-RU" sz="2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Documents and Settings\bykova\Рабочий стол\ВЕТЕРАНЫ вся инф-ция\Соколов В.П\Соколов Василий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624"/>
            <a:ext cx="1468264" cy="2097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bykova\Рабочий стол\ВЕТЕРАНЫ вся инф-ция\Соколов Л.С\Соколов Леонид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149"/>
            <a:ext cx="1440160" cy="2086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3"/>
          <p:cNvSpPr txBox="1">
            <a:spLocks/>
          </p:cNvSpPr>
          <p:nvPr/>
        </p:nvSpPr>
        <p:spPr>
          <a:xfrm>
            <a:off x="179513" y="2420888"/>
            <a:ext cx="3816423" cy="432048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1800" b="1" i="1" dirty="0" smtClean="0">
                <a:latin typeface="Arial Narrow" pitchFamily="34" charset="0"/>
                <a:cs typeface="Times New Roman" pitchFamily="18" charset="0"/>
              </a:rPr>
              <a:t>Леонид </a:t>
            </a:r>
            <a:r>
              <a:rPr lang="ru-RU" sz="1800" b="1" i="1" dirty="0" err="1" smtClean="0">
                <a:latin typeface="Arial Narrow" pitchFamily="34" charset="0"/>
                <a:cs typeface="Times New Roman" pitchFamily="18" charset="0"/>
              </a:rPr>
              <a:t>Сафронович</a:t>
            </a:r>
            <a:r>
              <a:rPr lang="ru-RU" sz="1800" b="1" i="1" dirty="0" smtClean="0">
                <a:latin typeface="Arial Narrow" pitchFamily="34" charset="0"/>
                <a:cs typeface="Times New Roman" pitchFamily="18" charset="0"/>
              </a:rPr>
              <a:t> родился                        в 1922 году, призван в  сентябре                                 1941 года, служил командиром катерного орудия в особой                          морской бригаде  на Тихом океане.                                                           С 9 августа по 3 сентября 1945 года. участвовал в войне с Японией, был командиром зенитного катер-тральщика, закончил службу старшим командиром зенитного орудия на линкоре, который охранял большие военные корабли.   Награжден </a:t>
            </a:r>
            <a:r>
              <a:rPr lang="ru-RU" sz="1800" b="1" i="1" dirty="0" smtClean="0">
                <a:latin typeface="Arial Narrow" pitchFamily="34" charset="0"/>
              </a:rPr>
              <a:t>Орденом Отечественной войны </a:t>
            </a:r>
            <a:r>
              <a:rPr lang="en-US" sz="1800" b="1" i="1" dirty="0" smtClean="0">
                <a:latin typeface="Arial Narrow" pitchFamily="34" charset="0"/>
              </a:rPr>
              <a:t>II </a:t>
            </a:r>
            <a:r>
              <a:rPr lang="ru-RU" sz="1800" b="1" i="1" dirty="0" smtClean="0">
                <a:latin typeface="Arial Narrow" pitchFamily="34" charset="0"/>
              </a:rPr>
              <a:t>степени, медалью «За победу над Японией», юбилейными медалями.</a:t>
            </a:r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4600103" y="2420888"/>
            <a:ext cx="4220369" cy="432048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1800" b="1" i="1" dirty="0" smtClean="0">
                <a:latin typeface="Arial Narrow" pitchFamily="34" charset="0"/>
                <a:cs typeface="Times New Roman" pitchFamily="18" charset="0"/>
              </a:rPr>
              <a:t>Василий Петрович  (1901 г.) уроженец села </a:t>
            </a:r>
            <a:r>
              <a:rPr lang="ru-RU" sz="1800" b="1" i="1" dirty="0" err="1" smtClean="0">
                <a:latin typeface="Arial Narrow" pitchFamily="34" charset="0"/>
                <a:cs typeface="Times New Roman" pitchFamily="18" charset="0"/>
              </a:rPr>
              <a:t>Акинино-Баклаши</a:t>
            </a:r>
            <a:r>
              <a:rPr lang="ru-RU" sz="1800" b="1" i="1" dirty="0" smtClean="0">
                <a:latin typeface="Arial Narrow" pitchFamily="34" charset="0"/>
                <a:cs typeface="Times New Roman" pitchFamily="18" charset="0"/>
              </a:rPr>
              <a:t>, был первым председателем колхоза, когда началась война, стране и фронту нужен был хлеб. На фронт Перта призвали только весной 1942 года, когда немцы подступили </a:t>
            </a:r>
            <a:r>
              <a:rPr lang="ru-RU" sz="1800" b="1" i="1" dirty="0">
                <a:latin typeface="Arial Narrow" pitchFamily="34" charset="0"/>
                <a:cs typeface="Times New Roman" pitchFamily="18" charset="0"/>
              </a:rPr>
              <a:t>к </a:t>
            </a:r>
            <a:r>
              <a:rPr lang="ru-RU" sz="1800" b="1" i="1" dirty="0" smtClean="0">
                <a:latin typeface="Arial Narrow" pitchFamily="34" charset="0"/>
                <a:cs typeface="Times New Roman" pitchFamily="18" charset="0"/>
              </a:rPr>
              <a:t>Ленинграду. Вернуться ему было не суждено... 3 марта 1942 года целый состав сибиряков разбили немецкие «</a:t>
            </a:r>
            <a:r>
              <a:rPr lang="ru-RU" sz="1800" b="1" i="1" dirty="0" err="1" smtClean="0">
                <a:latin typeface="Arial Narrow" pitchFamily="34" charset="0"/>
                <a:cs typeface="Times New Roman" pitchFamily="18" charset="0"/>
              </a:rPr>
              <a:t>мессеры</a:t>
            </a:r>
            <a:r>
              <a:rPr lang="ru-RU" sz="1800" b="1" i="1" dirty="0" smtClean="0">
                <a:latin typeface="Arial Narrow" pitchFamily="34" charset="0"/>
                <a:cs typeface="Times New Roman" pitchFamily="18" charset="0"/>
              </a:rPr>
              <a:t>».  В той местности шли ожесточенные бои, много полегло защитников осажденного города…  Василий Петрович похоронен под Санкт-Петербургом. Теперь между станциями </a:t>
            </a:r>
            <a:r>
              <a:rPr lang="ru-RU" sz="1800" b="1" i="1" dirty="0" err="1" smtClean="0">
                <a:latin typeface="Arial Narrow" pitchFamily="34" charset="0"/>
                <a:cs typeface="Times New Roman" pitchFamily="18" charset="0"/>
              </a:rPr>
              <a:t>Погостье</a:t>
            </a:r>
            <a:r>
              <a:rPr lang="ru-RU" sz="1800" b="1" i="1" dirty="0" smtClean="0">
                <a:latin typeface="Arial Narrow" pitchFamily="34" charset="0"/>
                <a:cs typeface="Times New Roman" pitchFamily="18" charset="0"/>
              </a:rPr>
              <a:t> и разъездом Жарки установлена стела памяти павших.</a:t>
            </a:r>
            <a:endParaRPr lang="ru-RU" sz="1800" b="1" i="1" dirty="0"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3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 descr="\\192.168.5.59\obmenka\Салихова А.Ю\ВОИНСКИЕ ПАМЯТНИКИ\в честь Победы-Б-Луг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61048"/>
            <a:ext cx="4995120" cy="2760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\\192.168.5.59\obmenka\Белова Т.В\ПАМЯТНИКИ\7-4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"/>
          <a:stretch/>
        </p:blipFill>
        <p:spPr bwMode="auto">
          <a:xfrm>
            <a:off x="323528" y="692696"/>
            <a:ext cx="4611329" cy="2987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139136" y="1340768"/>
            <a:ext cx="385192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99"/>
                </a:solidFill>
                <a:latin typeface="Times New Roman"/>
                <a:ea typeface="Times New Roman"/>
              </a:rPr>
              <a:t>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Мемориальная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доска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«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Наши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земляки –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участники Великой Отечественной войны»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открыта в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здании сельской школы в честь 55-летия Победы в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2000 году. На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ней увековечены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имена 176-ми ветеранов войны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  <a:ea typeface="Times New Roman"/>
              </a:rPr>
              <a:t>.</a:t>
            </a:r>
            <a:endParaRPr lang="ru-RU" b="1" i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4102040"/>
            <a:ext cx="3096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b="1" i="1" dirty="0" smtClean="0">
                <a:solidFill>
                  <a:srgbClr val="000099"/>
                </a:solidFill>
                <a:latin typeface="Bookman Old Style" pitchFamily="18" charset="0"/>
              </a:rPr>
              <a:t>Вахта памяти  у Памятного </a:t>
            </a:r>
            <a:r>
              <a:rPr lang="ru-RU" sz="1600" b="1" i="1" dirty="0">
                <a:solidFill>
                  <a:srgbClr val="000099"/>
                </a:solidFill>
                <a:latin typeface="Bookman Old Style" pitchFamily="18" charset="0"/>
              </a:rPr>
              <a:t>знака, </a:t>
            </a:r>
            <a:endParaRPr lang="en-US" sz="1600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lvl="0" algn="r"/>
            <a:r>
              <a:rPr lang="ru-RU" sz="1600" b="1" i="1" dirty="0" smtClean="0">
                <a:solidFill>
                  <a:srgbClr val="000099"/>
                </a:solidFill>
                <a:latin typeface="Bookman Old Style" pitchFamily="18" charset="0"/>
              </a:rPr>
              <a:t>установленного  </a:t>
            </a:r>
          </a:p>
          <a:p>
            <a:pPr lvl="0" algn="r"/>
            <a:r>
              <a:rPr lang="ru-RU" sz="1600" b="1" i="1" dirty="0" smtClean="0">
                <a:solidFill>
                  <a:srgbClr val="000099"/>
                </a:solidFill>
                <a:latin typeface="Bookman Old Style" pitchFamily="18" charset="0"/>
              </a:rPr>
              <a:t>в </a:t>
            </a:r>
            <a:r>
              <a:rPr lang="ru-RU" sz="1600" b="1" i="1" dirty="0">
                <a:solidFill>
                  <a:srgbClr val="000099"/>
                </a:solidFill>
                <a:latin typeface="Bookman Old Style" pitchFamily="18" charset="0"/>
              </a:rPr>
              <a:t>честь 60-летия </a:t>
            </a:r>
            <a:endParaRPr lang="ru-RU" sz="1600" b="1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lvl="0" algn="r"/>
            <a:r>
              <a:rPr lang="ru-RU" sz="1600" b="1" i="1" dirty="0" smtClean="0">
                <a:solidFill>
                  <a:srgbClr val="000099"/>
                </a:solidFill>
                <a:latin typeface="Bookman Old Style" pitchFamily="18" charset="0"/>
              </a:rPr>
              <a:t>Великой </a:t>
            </a:r>
            <a:r>
              <a:rPr lang="ru-RU" sz="1600" b="1" i="1" dirty="0">
                <a:solidFill>
                  <a:srgbClr val="000099"/>
                </a:solidFill>
                <a:latin typeface="Bookman Old Style" pitchFamily="18" charset="0"/>
              </a:rPr>
              <a:t>Победы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648" y="116632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Arial Black" pitchFamily="34" charset="0"/>
              </a:rPr>
              <a:t>Посёлок БОЛЬШОЙ ЛУГ</a:t>
            </a:r>
            <a:endParaRPr lang="ru-RU" sz="2800" b="1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39136" y="836712"/>
            <a:ext cx="3851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Мемориальная доска</a:t>
            </a:r>
            <a:endParaRPr lang="ru-RU" sz="22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9388" y="5733256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latin typeface="Arial Narrow" pitchFamily="34" charset="0"/>
              </a:rPr>
              <a:t>Распоряжение главы Администрации </a:t>
            </a:r>
            <a:r>
              <a:rPr lang="ru-RU" sz="1400" b="1" i="1" dirty="0" err="1">
                <a:latin typeface="Arial Narrow" pitchFamily="34" charset="0"/>
              </a:rPr>
              <a:t>Большелугского</a:t>
            </a:r>
            <a:r>
              <a:rPr lang="ru-RU" sz="1400" b="1" i="1" dirty="0">
                <a:latin typeface="Arial Narrow" pitchFamily="34" charset="0"/>
              </a:rPr>
              <a:t>  </a:t>
            </a:r>
            <a:r>
              <a:rPr lang="ru-RU" sz="1400" b="1" i="1" dirty="0" err="1">
                <a:latin typeface="Arial Narrow" pitchFamily="34" charset="0"/>
              </a:rPr>
              <a:t>внутримуниципального</a:t>
            </a:r>
            <a:r>
              <a:rPr lang="ru-RU" sz="1400" b="1" i="1" dirty="0">
                <a:latin typeface="Arial Narrow" pitchFamily="34" charset="0"/>
              </a:rPr>
              <a:t> образования от 04.05.2005 №32 </a:t>
            </a:r>
            <a:endParaRPr lang="ru-RU" sz="1400" b="1" i="1" dirty="0" smtClean="0">
              <a:latin typeface="Arial Narrow" pitchFamily="34" charset="0"/>
            </a:endParaRPr>
          </a:p>
          <a:p>
            <a:r>
              <a:rPr lang="ru-RU" sz="1400" b="1" i="1" dirty="0" smtClean="0">
                <a:latin typeface="Arial Narrow" pitchFamily="34" charset="0"/>
              </a:rPr>
              <a:t>(</a:t>
            </a:r>
            <a:r>
              <a:rPr lang="ru-RU" sz="1400" b="1" i="1" dirty="0">
                <a:latin typeface="Arial Narrow" pitchFamily="34" charset="0"/>
              </a:rPr>
              <a:t>Ф.Р-31, оп.-1, д.55, л.48)</a:t>
            </a:r>
          </a:p>
        </p:txBody>
      </p:sp>
    </p:spTree>
    <p:extLst>
      <p:ext uri="{BB962C8B-B14F-4D97-AF65-F5344CB8AC3E}">
        <p14:creationId xmlns:p14="http://schemas.microsoft.com/office/powerpoint/2010/main" val="97129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56" y="692696"/>
            <a:ext cx="8964488" cy="1143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Объект 5" descr="\\192.168.5.59\obmenka\ВЕТЕРАНЫ ВОВ\Новая папка\Б.ольшой Луг.jpe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2"/>
          <a:stretch/>
        </p:blipFill>
        <p:spPr bwMode="auto">
          <a:xfrm>
            <a:off x="1475656" y="2348880"/>
            <a:ext cx="6480720" cy="435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7504" y="650305"/>
            <a:ext cx="900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Установлен в 2005 году в честь 60-летия Победы в Великой Отечественной войне. На бетонном постаменте установлен гранитный камень с 19 фамилиями ветеранов, погибших в годы войны.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</a:rPr>
              <a:t>Эскиз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памятного знака выполнен главным </a:t>
            </a:r>
            <a:r>
              <a:rPr lang="ru-RU" b="1" i="1" dirty="0" smtClean="0">
                <a:solidFill>
                  <a:srgbClr val="000099"/>
                </a:solidFill>
                <a:latin typeface="Bookman Old Style" pitchFamily="18" charset="0"/>
              </a:rPr>
              <a:t>архитектором 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Константиновым Е.Г, архитектором </a:t>
            </a:r>
            <a:r>
              <a:rPr lang="ru-RU" b="1" i="1" dirty="0" err="1">
                <a:solidFill>
                  <a:srgbClr val="000099"/>
                </a:solidFill>
                <a:latin typeface="Bookman Old Style" pitchFamily="18" charset="0"/>
              </a:rPr>
              <a:t>Рычковым</a:t>
            </a:r>
            <a:r>
              <a:rPr lang="ru-RU" b="1" i="1" dirty="0">
                <a:solidFill>
                  <a:srgbClr val="000099"/>
                </a:solidFill>
                <a:latin typeface="Bookman Old Style" pitchFamily="18" charset="0"/>
              </a:rPr>
              <a:t> М.В.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9752" y="188640"/>
            <a:ext cx="4752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Памятный знак</a:t>
            </a:r>
            <a:endParaRPr lang="ru-RU" sz="2200" b="1" dirty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47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2884" y="116632"/>
            <a:ext cx="4711116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Лукин</a:t>
            </a:r>
            <a:br>
              <a:rPr lang="ru-RU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Александр Алексеевич</a:t>
            </a:r>
            <a:endParaRPr lang="ru-RU" sz="28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Documents and Settings\bykova\Рабочий стол\А.БЕЛОБОРОДОВ\Лукин А.А\Лукин 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" b="16956"/>
          <a:stretch/>
        </p:blipFill>
        <p:spPr bwMode="auto">
          <a:xfrm>
            <a:off x="5940152" y="1268760"/>
            <a:ext cx="2016223" cy="2626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 descr="C:\Documents and Settings\bykova\Рабочий стол\ВЕТЕРАНЫ вся инф-ция\Лукин А.А\Лукин А.А., ШВ 08.05.2020.jpg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6" b="20974"/>
          <a:stretch/>
        </p:blipFill>
        <p:spPr bwMode="auto">
          <a:xfrm>
            <a:off x="611560" y="116632"/>
            <a:ext cx="3888432" cy="64028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Documents and Settings\bykova\Рабочий стол\ВЕТЕРАНЫ вся инф-ция\Лукин А.А\Лукин А.А., ШВ 08.05.2020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21" b="607"/>
          <a:stretch/>
        </p:blipFill>
        <p:spPr bwMode="auto">
          <a:xfrm>
            <a:off x="5194882" y="4149080"/>
            <a:ext cx="3265549" cy="23703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6519446"/>
            <a:ext cx="53285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10253F"/>
                </a:solidFill>
                <a:latin typeface="Arial Narrow" pitchFamily="34" charset="0"/>
                <a:ea typeface="Calibri"/>
              </a:rPr>
              <a:t>Газета «Шелеховский вестник» №17 от 08.05.2020г.</a:t>
            </a:r>
            <a:endParaRPr lang="ru-RU" sz="14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2593</TotalTime>
  <Words>2135</Words>
  <Application>Microsoft Office PowerPoint</Application>
  <PresentationFormat>Экран (4:3)</PresentationFormat>
  <Paragraphs>155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Эта память уходит         корнями в века…</vt:lpstr>
      <vt:lpstr>Презентация PowerPoint</vt:lpstr>
      <vt:lpstr>Презентация PowerPoint</vt:lpstr>
      <vt:lpstr>Презентация PowerPoint</vt:lpstr>
      <vt:lpstr>Список фамилий участников  Великой Отечественной войны,  увековеченных на памятных плитах в с. Баклаши</vt:lpstr>
      <vt:lpstr>Презентация PowerPoint</vt:lpstr>
      <vt:lpstr>Презентация PowerPoint</vt:lpstr>
      <vt:lpstr>   </vt:lpstr>
      <vt:lpstr>Лукин  Александр Алексеевич</vt:lpstr>
      <vt:lpstr>Презентация PowerPoint</vt:lpstr>
      <vt:lpstr>Презентация PowerPoint</vt:lpstr>
      <vt:lpstr>Презентация PowerPoint</vt:lpstr>
      <vt:lpstr>Моты</vt:lpstr>
      <vt:lpstr>Установлен в 1995 году в честь 50-летия Победы в память о погибших воинах в период Великой Отечественной войны.        Ушло на фронт из села Моты более 80 человек.                        Имена 37 погибших    земляков увековечены           на красном мраморе навеки. Авторы идеи - председатель сельского Совета                   Данилов С.Б., заведующая библиотекой  Судакова И.В.  </vt:lpstr>
      <vt:lpstr>Презентация PowerPoint</vt:lpstr>
      <vt:lpstr>Презентация PowerPoint</vt:lpstr>
      <vt:lpstr>Презентация PowerPoint</vt:lpstr>
      <vt:lpstr>Корнилов Павел Иванович</vt:lpstr>
      <vt:lpstr>Презентация PowerPoint</vt:lpstr>
      <vt:lpstr>Презентация PowerPoint</vt:lpstr>
      <vt:lpstr>    </vt:lpstr>
      <vt:lpstr>Презентация PowerPoint</vt:lpstr>
      <vt:lpstr>Елкибаев  Геннадий Константинович</vt:lpstr>
      <vt:lpstr>Презентация PowerPoint</vt:lpstr>
      <vt:lpstr>Презентация PowerPoint</vt:lpstr>
      <vt:lpstr>Презентация PowerPoint</vt:lpstr>
      <vt:lpstr>Астап Петрович Селедцов, фронтовой шофёр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Любочко Лариса Михайловна</dc:creator>
  <cp:lastModifiedBy>Любочко Лариса Михайловна</cp:lastModifiedBy>
  <cp:revision>160</cp:revision>
  <dcterms:modified xsi:type="dcterms:W3CDTF">2020-06-11T02:32:50Z</dcterms:modified>
</cp:coreProperties>
</file>